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70" r:id="rId2"/>
    <p:sldId id="274" r:id="rId3"/>
    <p:sldId id="272" r:id="rId4"/>
    <p:sldId id="271" r:id="rId5"/>
    <p:sldId id="269" r:id="rId6"/>
    <p:sldId id="268" r:id="rId7"/>
    <p:sldId id="257" r:id="rId8"/>
    <p:sldId id="258" r:id="rId9"/>
    <p:sldId id="259" r:id="rId10"/>
    <p:sldId id="273" r:id="rId11"/>
    <p:sldId id="261" r:id="rId12"/>
    <p:sldId id="262" r:id="rId13"/>
    <p:sldId id="260" r:id="rId14"/>
    <p:sldId id="263" r:id="rId15"/>
    <p:sldId id="264" r:id="rId16"/>
    <p:sldId id="265" r:id="rId17"/>
    <p:sldId id="266" r:id="rId18"/>
    <p:sldId id="267" r:id="rId19"/>
  </p:sldIdLst>
  <p:sldSz cx="6858000" cy="9906000" type="A4"/>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9" d="100"/>
          <a:sy n="79" d="100"/>
        </p:scale>
        <p:origin x="300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787" y="9245600"/>
            <a:ext cx="6856214" cy="660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149568"/>
            <a:ext cx="6856214" cy="924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17220" y="1096264"/>
            <a:ext cx="5657850" cy="5151120"/>
          </a:xfrm>
        </p:spPr>
        <p:txBody>
          <a:bodyPr anchor="b">
            <a:normAutofit/>
          </a:bodyPr>
          <a:lstStyle>
            <a:lvl1pPr algn="l">
              <a:lnSpc>
                <a:spcPct val="85000"/>
              </a:lnSpc>
              <a:defRPr sz="6000" spc="-38" baseline="0">
                <a:solidFill>
                  <a:schemeClr val="tx1">
                    <a:lumMod val="85000"/>
                    <a:lumOff val="15000"/>
                  </a:schemeClr>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18779" y="6435897"/>
            <a:ext cx="5657850" cy="165100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00AA5FA-B7A5-4150-887D-79913875A10A}" type="datetimeFigureOut">
              <a:rPr kumimoji="1" lang="ja-JP" altLang="en-US" smtClean="0"/>
              <a:t>2018/8/4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F65806-E6FA-4982-BEB7-7BAC170B4470}" type="slidenum">
              <a:rPr kumimoji="1" lang="ja-JP" altLang="en-US" smtClean="0"/>
              <a:t>‹#›</a:t>
            </a:fld>
            <a:endParaRPr kumimoji="1" lang="ja-JP" altLang="en-US"/>
          </a:p>
        </p:txBody>
      </p:sp>
      <p:cxnSp>
        <p:nvCxnSpPr>
          <p:cNvPr id="9" name="Straight Connector 8"/>
          <p:cNvCxnSpPr/>
          <p:nvPr/>
        </p:nvCxnSpPr>
        <p:spPr>
          <a:xfrm>
            <a:off x="679308" y="6273800"/>
            <a:ext cx="5554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4891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00AA5FA-B7A5-4150-887D-79913875A10A}" type="datetimeFigureOut">
              <a:rPr kumimoji="1" lang="ja-JP" altLang="en-US" smtClean="0"/>
              <a:t>2018/8/4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F65806-E6FA-4982-BEB7-7BAC170B4470}" type="slidenum">
              <a:rPr kumimoji="1" lang="ja-JP" altLang="en-US" smtClean="0"/>
              <a:t>‹#›</a:t>
            </a:fld>
            <a:endParaRPr kumimoji="1" lang="ja-JP" altLang="en-US"/>
          </a:p>
        </p:txBody>
      </p:sp>
    </p:spTree>
    <p:extLst>
      <p:ext uri="{BB962C8B-B14F-4D97-AF65-F5344CB8AC3E}">
        <p14:creationId xmlns:p14="http://schemas.microsoft.com/office/powerpoint/2010/main" val="683383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1787" y="9245600"/>
            <a:ext cx="6856214" cy="660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149568"/>
            <a:ext cx="6856214" cy="924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4907757" y="595547"/>
            <a:ext cx="1478756" cy="831985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95547"/>
            <a:ext cx="4350544" cy="8319853"/>
          </a:xfrm>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00AA5FA-B7A5-4150-887D-79913875A10A}" type="datetimeFigureOut">
              <a:rPr kumimoji="1" lang="ja-JP" altLang="en-US" smtClean="0"/>
              <a:t>2018/8/4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F65806-E6FA-4982-BEB7-7BAC170B4470}" type="slidenum">
              <a:rPr kumimoji="1" lang="ja-JP" altLang="en-US" smtClean="0"/>
              <a:t>‹#›</a:t>
            </a:fld>
            <a:endParaRPr kumimoji="1" lang="ja-JP" altLang="en-US"/>
          </a:p>
        </p:txBody>
      </p:sp>
    </p:spTree>
    <p:extLst>
      <p:ext uri="{BB962C8B-B14F-4D97-AF65-F5344CB8AC3E}">
        <p14:creationId xmlns:p14="http://schemas.microsoft.com/office/powerpoint/2010/main" val="453681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00AA5FA-B7A5-4150-887D-79913875A10A}" type="datetimeFigureOut">
              <a:rPr kumimoji="1" lang="ja-JP" altLang="en-US" smtClean="0"/>
              <a:t>2018/8/4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F65806-E6FA-4982-BEB7-7BAC170B4470}" type="slidenum">
              <a:rPr kumimoji="1" lang="ja-JP" altLang="en-US" smtClean="0"/>
              <a:t>‹#›</a:t>
            </a:fld>
            <a:endParaRPr kumimoji="1" lang="ja-JP" altLang="en-US"/>
          </a:p>
        </p:txBody>
      </p:sp>
    </p:spTree>
    <p:extLst>
      <p:ext uri="{BB962C8B-B14F-4D97-AF65-F5344CB8AC3E}">
        <p14:creationId xmlns:p14="http://schemas.microsoft.com/office/powerpoint/2010/main" val="1871813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87" y="9245600"/>
            <a:ext cx="6856214" cy="660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149568"/>
            <a:ext cx="6856214" cy="924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17220" y="1096264"/>
            <a:ext cx="5657850" cy="5151120"/>
          </a:xfrm>
        </p:spPr>
        <p:txBody>
          <a:bodyPr anchor="b" anchorCtr="0">
            <a:normAutofit/>
          </a:bodyPr>
          <a:lstStyle>
            <a:lvl1pPr>
              <a:lnSpc>
                <a:spcPct val="85000"/>
              </a:lnSpc>
              <a:defRPr sz="6000" b="0">
                <a:solidFill>
                  <a:schemeClr val="tx1">
                    <a:lumMod val="85000"/>
                    <a:lumOff val="15000"/>
                  </a:schemeClr>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17220" y="6432296"/>
            <a:ext cx="5657850" cy="165100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00AA5FA-B7A5-4150-887D-79913875A10A}" type="datetimeFigureOut">
              <a:rPr kumimoji="1" lang="ja-JP" altLang="en-US" smtClean="0"/>
              <a:t>2018/8/4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F65806-E6FA-4982-BEB7-7BAC170B4470}" type="slidenum">
              <a:rPr kumimoji="1" lang="ja-JP" altLang="en-US" smtClean="0"/>
              <a:t>‹#›</a:t>
            </a:fld>
            <a:endParaRPr kumimoji="1" lang="ja-JP" altLang="en-US"/>
          </a:p>
        </p:txBody>
      </p:sp>
      <p:cxnSp>
        <p:nvCxnSpPr>
          <p:cNvPr id="9" name="Straight Connector 8"/>
          <p:cNvCxnSpPr/>
          <p:nvPr/>
        </p:nvCxnSpPr>
        <p:spPr>
          <a:xfrm>
            <a:off x="679308" y="6273800"/>
            <a:ext cx="5554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9428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617220" y="413984"/>
            <a:ext cx="5657850" cy="2095538"/>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17220" y="2666060"/>
            <a:ext cx="2777490" cy="58115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97580" y="2666062"/>
            <a:ext cx="2777490" cy="58115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00AA5FA-B7A5-4150-887D-79913875A10A}" type="datetimeFigureOut">
              <a:rPr kumimoji="1" lang="ja-JP" altLang="en-US" smtClean="0"/>
              <a:t>2018/8/4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F65806-E6FA-4982-BEB7-7BAC170B4470}" type="slidenum">
              <a:rPr kumimoji="1" lang="ja-JP" altLang="en-US" smtClean="0"/>
              <a:t>‹#›</a:t>
            </a:fld>
            <a:endParaRPr kumimoji="1" lang="ja-JP" altLang="en-US"/>
          </a:p>
        </p:txBody>
      </p:sp>
    </p:spTree>
    <p:extLst>
      <p:ext uri="{BB962C8B-B14F-4D97-AF65-F5344CB8AC3E}">
        <p14:creationId xmlns:p14="http://schemas.microsoft.com/office/powerpoint/2010/main" val="1605893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617220" y="413984"/>
            <a:ext cx="5657850" cy="209553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17220" y="2666520"/>
            <a:ext cx="2777490" cy="1063518"/>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617220" y="3730038"/>
            <a:ext cx="2777490" cy="487962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97580" y="2666520"/>
            <a:ext cx="2777490" cy="1063518"/>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97580" y="3730038"/>
            <a:ext cx="2777490" cy="487962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00AA5FA-B7A5-4150-887D-79913875A10A}" type="datetimeFigureOut">
              <a:rPr kumimoji="1" lang="ja-JP" altLang="en-US" smtClean="0"/>
              <a:t>2018/8/4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F65806-E6FA-4982-BEB7-7BAC170B4470}" type="slidenum">
              <a:rPr kumimoji="1" lang="ja-JP" altLang="en-US" smtClean="0"/>
              <a:t>‹#›</a:t>
            </a:fld>
            <a:endParaRPr kumimoji="1" lang="ja-JP" altLang="en-US"/>
          </a:p>
        </p:txBody>
      </p:sp>
    </p:spTree>
    <p:extLst>
      <p:ext uri="{BB962C8B-B14F-4D97-AF65-F5344CB8AC3E}">
        <p14:creationId xmlns:p14="http://schemas.microsoft.com/office/powerpoint/2010/main" val="374322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00AA5FA-B7A5-4150-887D-79913875A10A}" type="datetimeFigureOut">
              <a:rPr kumimoji="1" lang="ja-JP" altLang="en-US" smtClean="0"/>
              <a:t>2018/8/4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F65806-E6FA-4982-BEB7-7BAC170B4470}" type="slidenum">
              <a:rPr kumimoji="1" lang="ja-JP" altLang="en-US" smtClean="0"/>
              <a:t>‹#›</a:t>
            </a:fld>
            <a:endParaRPr kumimoji="1" lang="ja-JP" altLang="en-US"/>
          </a:p>
        </p:txBody>
      </p:sp>
    </p:spTree>
    <p:extLst>
      <p:ext uri="{BB962C8B-B14F-4D97-AF65-F5344CB8AC3E}">
        <p14:creationId xmlns:p14="http://schemas.microsoft.com/office/powerpoint/2010/main" val="3224119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1787" y="9245600"/>
            <a:ext cx="6856214" cy="660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0" y="9149568"/>
            <a:ext cx="6856214" cy="924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00AA5FA-B7A5-4150-887D-79913875A10A}" type="datetimeFigureOut">
              <a:rPr kumimoji="1" lang="ja-JP" altLang="en-US" smtClean="0"/>
              <a:t>2018/8/4</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CDF65806-E6FA-4982-BEB7-7BAC170B4470}" type="slidenum">
              <a:rPr kumimoji="1" lang="ja-JP" altLang="en-US" smtClean="0"/>
              <a:t>‹#›</a:t>
            </a:fld>
            <a:endParaRPr kumimoji="1" lang="ja-JP" altLang="en-US"/>
          </a:p>
        </p:txBody>
      </p:sp>
    </p:spTree>
    <p:extLst>
      <p:ext uri="{BB962C8B-B14F-4D97-AF65-F5344CB8AC3E}">
        <p14:creationId xmlns:p14="http://schemas.microsoft.com/office/powerpoint/2010/main" val="3524145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0" y="0"/>
            <a:ext cx="2278570" cy="990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272540" y="0"/>
            <a:ext cx="36005" cy="990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57175" y="858519"/>
            <a:ext cx="1800225" cy="3302000"/>
          </a:xfrm>
        </p:spPr>
        <p:txBody>
          <a:bodyPr anchor="b">
            <a:normAutofit/>
          </a:bodyPr>
          <a:lstStyle>
            <a:lvl1pPr>
              <a:defRPr sz="2700" b="0">
                <a:solidFill>
                  <a:srgbClr val="FFFFFF"/>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700338" y="1056640"/>
            <a:ext cx="3651885" cy="7594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257175" y="4226560"/>
            <a:ext cx="1800225" cy="4880957"/>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a:xfrm>
            <a:off x="261851" y="9330803"/>
            <a:ext cx="1472912" cy="527403"/>
          </a:xfrm>
        </p:spPr>
        <p:txBody>
          <a:bodyPr/>
          <a:lstStyle>
            <a:lvl1pPr algn="l">
              <a:defRPr/>
            </a:lvl1pPr>
          </a:lstStyle>
          <a:p>
            <a:fld id="{B00AA5FA-B7A5-4150-887D-79913875A10A}" type="datetimeFigureOut">
              <a:rPr kumimoji="1" lang="ja-JP" altLang="en-US" smtClean="0"/>
              <a:t>2018/8/4</a:t>
            </a:fld>
            <a:endParaRPr kumimoji="1" lang="ja-JP" altLang="en-US"/>
          </a:p>
        </p:txBody>
      </p:sp>
      <p:sp>
        <p:nvSpPr>
          <p:cNvPr id="6" name="Footer Placeholder 5"/>
          <p:cNvSpPr>
            <a:spLocks noGrp="1"/>
          </p:cNvSpPr>
          <p:nvPr>
            <p:ph type="ftr" sz="quarter" idx="11"/>
          </p:nvPr>
        </p:nvSpPr>
        <p:spPr>
          <a:xfrm>
            <a:off x="2700337" y="9330803"/>
            <a:ext cx="2614613" cy="527403"/>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DF65806-E6FA-4982-BEB7-7BAC170B4470}" type="slidenum">
              <a:rPr kumimoji="1" lang="ja-JP" altLang="en-US" smtClean="0"/>
              <a:t>‹#›</a:t>
            </a:fld>
            <a:endParaRPr kumimoji="1" lang="ja-JP" altLang="en-US"/>
          </a:p>
        </p:txBody>
      </p:sp>
    </p:spTree>
    <p:extLst>
      <p:ext uri="{BB962C8B-B14F-4D97-AF65-F5344CB8AC3E}">
        <p14:creationId xmlns:p14="http://schemas.microsoft.com/office/powerpoint/2010/main" val="593809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1" y="7154333"/>
            <a:ext cx="6856214" cy="27516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 y="7099554"/>
            <a:ext cx="6856214" cy="924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17220" y="7330440"/>
            <a:ext cx="5688926" cy="1188720"/>
          </a:xfrm>
        </p:spPr>
        <p:txBody>
          <a:bodyPr tIns="0" bIns="0" anchor="b">
            <a:noAutofit/>
          </a:bodyPr>
          <a:lstStyle>
            <a:lvl1pPr>
              <a:defRPr sz="27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9" y="0"/>
            <a:ext cx="6857992" cy="7099554"/>
          </a:xfrm>
          <a:solidFill>
            <a:schemeClr val="bg2">
              <a:lumMod val="9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617220" y="8532368"/>
            <a:ext cx="5692140" cy="85852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00AA5FA-B7A5-4150-887D-79913875A10A}" type="datetimeFigureOut">
              <a:rPr kumimoji="1" lang="ja-JP" altLang="en-US" smtClean="0"/>
              <a:t>2018/8/4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F65806-E6FA-4982-BEB7-7BAC170B4470}" type="slidenum">
              <a:rPr kumimoji="1" lang="ja-JP" altLang="en-US" smtClean="0"/>
              <a:t>‹#›</a:t>
            </a:fld>
            <a:endParaRPr kumimoji="1" lang="ja-JP" altLang="en-US"/>
          </a:p>
        </p:txBody>
      </p:sp>
    </p:spTree>
    <p:extLst>
      <p:ext uri="{BB962C8B-B14F-4D97-AF65-F5344CB8AC3E}">
        <p14:creationId xmlns:p14="http://schemas.microsoft.com/office/powerpoint/2010/main" val="3509921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9245600"/>
            <a:ext cx="6858001" cy="660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9149567"/>
            <a:ext cx="6858001" cy="95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17220" y="413984"/>
            <a:ext cx="5657850" cy="2095538"/>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17219" y="2666060"/>
            <a:ext cx="5657851" cy="5811520"/>
          </a:xfrm>
          <a:prstGeom prst="rect">
            <a:avLst/>
          </a:prstGeom>
        </p:spPr>
        <p:txBody>
          <a:bodyPr vert="horz" lIns="0" tIns="45720" rIns="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17221" y="9330803"/>
            <a:ext cx="1390652" cy="527403"/>
          </a:xfrm>
          <a:prstGeom prst="rect">
            <a:avLst/>
          </a:prstGeom>
        </p:spPr>
        <p:txBody>
          <a:bodyPr vert="horz" lIns="91440" tIns="45720" rIns="91440" bIns="45720" rtlCol="0" anchor="ctr"/>
          <a:lstStyle>
            <a:lvl1pPr algn="l">
              <a:defRPr sz="675">
                <a:solidFill>
                  <a:srgbClr val="FFFFFF"/>
                </a:solidFill>
              </a:defRPr>
            </a:lvl1pPr>
          </a:lstStyle>
          <a:p>
            <a:fld id="{B00AA5FA-B7A5-4150-887D-79913875A10A}" type="datetimeFigureOut">
              <a:rPr kumimoji="1" lang="ja-JP" altLang="en-US" smtClean="0"/>
              <a:t>2018/8/4</a:t>
            </a:fld>
            <a:endParaRPr kumimoji="1" lang="ja-JP" altLang="en-US"/>
          </a:p>
        </p:txBody>
      </p:sp>
      <p:sp>
        <p:nvSpPr>
          <p:cNvPr id="5" name="Footer Placeholder 4"/>
          <p:cNvSpPr>
            <a:spLocks noGrp="1"/>
          </p:cNvSpPr>
          <p:nvPr>
            <p:ph type="ftr" sz="quarter" idx="3"/>
          </p:nvPr>
        </p:nvSpPr>
        <p:spPr>
          <a:xfrm>
            <a:off x="2073480" y="9330803"/>
            <a:ext cx="2712827" cy="527403"/>
          </a:xfrm>
          <a:prstGeom prst="rect">
            <a:avLst/>
          </a:prstGeom>
        </p:spPr>
        <p:txBody>
          <a:bodyPr vert="horz" lIns="91440" tIns="45720" rIns="91440" bIns="45720" rtlCol="0" anchor="ctr"/>
          <a:lstStyle>
            <a:lvl1pPr algn="ctr">
              <a:defRPr sz="675"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5569009" y="9330803"/>
            <a:ext cx="738014" cy="527403"/>
          </a:xfrm>
          <a:prstGeom prst="rect">
            <a:avLst/>
          </a:prstGeom>
        </p:spPr>
        <p:txBody>
          <a:bodyPr vert="horz" lIns="91440" tIns="45720" rIns="91440" bIns="45720" rtlCol="0" anchor="ctr"/>
          <a:lstStyle>
            <a:lvl1pPr algn="r">
              <a:defRPr sz="788">
                <a:solidFill>
                  <a:srgbClr val="FFFFFF"/>
                </a:solidFill>
              </a:defRPr>
            </a:lvl1pPr>
          </a:lstStyle>
          <a:p>
            <a:fld id="{CDF65806-E6FA-4982-BEB7-7BAC170B4470}" type="slidenum">
              <a:rPr kumimoji="1" lang="ja-JP" altLang="en-US" smtClean="0"/>
              <a:t>‹#›</a:t>
            </a:fld>
            <a:endParaRPr kumimoji="1" lang="ja-JP" altLang="en-US"/>
          </a:p>
        </p:txBody>
      </p:sp>
      <p:cxnSp>
        <p:nvCxnSpPr>
          <p:cNvPr id="10" name="Straight Connector 9"/>
          <p:cNvCxnSpPr/>
          <p:nvPr/>
        </p:nvCxnSpPr>
        <p:spPr>
          <a:xfrm>
            <a:off x="671362" y="2510221"/>
            <a:ext cx="560641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634863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685800" rtl="0" eaLnBrk="1" latinLnBrk="0" hangingPunct="1">
        <a:lnSpc>
          <a:spcPct val="85000"/>
        </a:lnSpc>
        <a:spcBef>
          <a:spcPct val="0"/>
        </a:spcBef>
        <a:buNone/>
        <a:defRPr kumimoji="1"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kumimoji="1"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kumimoji="1"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kumimoji="1"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096" y="58550"/>
            <a:ext cx="6851904" cy="2246769"/>
          </a:xfrm>
          <a:prstGeom prst="rect">
            <a:avLst/>
          </a:prstGeom>
          <a:noFill/>
        </p:spPr>
        <p:txBody>
          <a:bodyPr wrap="square" rtlCol="0">
            <a:spAutoFit/>
          </a:bodyPr>
          <a:lstStyle/>
          <a:p>
            <a:pPr algn="ctr"/>
            <a:r>
              <a:rPr lang="ja-JP" altLang="en-US" sz="2800" dirty="0">
                <a:solidFill>
                  <a:srgbClr val="FF0000"/>
                </a:solidFill>
                <a:latin typeface="はれのそら明朝" panose="02000600000000000000" pitchFamily="50" charset="-128"/>
                <a:ea typeface="はれのそら明朝" panose="02000600000000000000" pitchFamily="50" charset="-128"/>
              </a:rPr>
              <a:t>台風</a:t>
            </a:r>
            <a:r>
              <a:rPr lang="ja-JP" altLang="en-US" sz="2800" dirty="0" smtClean="0">
                <a:solidFill>
                  <a:srgbClr val="FF0000"/>
                </a:solidFill>
                <a:latin typeface="はれのそら明朝" panose="02000600000000000000" pitchFamily="50" charset="-128"/>
                <a:ea typeface="はれのそら明朝" panose="02000600000000000000" pitchFamily="50" charset="-128"/>
              </a:rPr>
              <a:t>に伴う</a:t>
            </a:r>
            <a:endParaRPr lang="en-US" altLang="ja-JP" sz="2800" dirty="0" smtClean="0">
              <a:solidFill>
                <a:srgbClr val="FF0000"/>
              </a:solidFill>
              <a:latin typeface="はれのそら明朝" panose="02000600000000000000" pitchFamily="50" charset="-128"/>
              <a:ea typeface="はれのそら明朝" panose="02000600000000000000" pitchFamily="50" charset="-128"/>
            </a:endParaRPr>
          </a:p>
          <a:p>
            <a:pPr algn="ctr"/>
            <a:r>
              <a:rPr lang="ja-JP" altLang="en-US" sz="7200" dirty="0" smtClean="0">
                <a:solidFill>
                  <a:srgbClr val="FF0000"/>
                </a:solidFill>
                <a:latin typeface="はれのそら明朝" panose="02000600000000000000" pitchFamily="50" charset="-128"/>
                <a:ea typeface="はれのそら明朝" panose="02000600000000000000" pitchFamily="50" charset="-128"/>
              </a:rPr>
              <a:t>営業時間変更</a:t>
            </a:r>
            <a:endParaRPr lang="en-US" altLang="ja-JP" sz="7200" dirty="0" smtClean="0">
              <a:solidFill>
                <a:srgbClr val="FF0000"/>
              </a:solidFill>
              <a:latin typeface="はれのそら明朝" panose="02000600000000000000" pitchFamily="50" charset="-128"/>
              <a:ea typeface="はれのそら明朝" panose="02000600000000000000" pitchFamily="50" charset="-128"/>
            </a:endParaRPr>
          </a:p>
          <a:p>
            <a:pPr algn="ctr"/>
            <a:r>
              <a:rPr lang="ja-JP" altLang="en-US" sz="4000" dirty="0" smtClean="0">
                <a:latin typeface="はれのそら明朝" panose="02000600000000000000" pitchFamily="50" charset="-128"/>
                <a:ea typeface="はれのそら明朝" panose="02000600000000000000" pitchFamily="50" charset="-128"/>
              </a:rPr>
              <a:t>のお知らせ</a:t>
            </a:r>
            <a:endParaRPr kumimoji="1" lang="ja-JP" altLang="en-US" sz="4000" dirty="0">
              <a:latin typeface="はれのそら明朝" panose="02000600000000000000" pitchFamily="50" charset="-128"/>
              <a:ea typeface="はれのそら明朝" panose="02000600000000000000" pitchFamily="50" charset="-128"/>
            </a:endParaRPr>
          </a:p>
        </p:txBody>
      </p:sp>
      <p:sp>
        <p:nvSpPr>
          <p:cNvPr id="5" name="テキスト ボックス 4"/>
          <p:cNvSpPr txBox="1"/>
          <p:nvPr/>
        </p:nvSpPr>
        <p:spPr>
          <a:xfrm>
            <a:off x="271989" y="2231997"/>
            <a:ext cx="6400800" cy="4093428"/>
          </a:xfrm>
          <a:prstGeom prst="rect">
            <a:avLst/>
          </a:prstGeom>
          <a:noFill/>
        </p:spPr>
        <p:txBody>
          <a:bodyPr wrap="square" rtlCol="0">
            <a:spAutoFit/>
          </a:bodyPr>
          <a:lstStyle/>
          <a:p>
            <a:r>
              <a:rPr lang="ja-JP" altLang="en-US" sz="2400" spc="-150" dirty="0" smtClean="0">
                <a:latin typeface="はれのそら明朝" panose="02000600000000000000" pitchFamily="50" charset="-128"/>
                <a:ea typeface="はれのそら明朝" panose="02000600000000000000" pitchFamily="50" charset="-128"/>
              </a:rPr>
              <a:t>日頃より還元陶板浴</a:t>
            </a:r>
            <a:r>
              <a:rPr lang="ja-JP" altLang="en-US" sz="2400" spc="-150" dirty="0" smtClean="0">
                <a:latin typeface="+mn-ea"/>
              </a:rPr>
              <a:t> </a:t>
            </a:r>
            <a:r>
              <a:rPr lang="ja-JP" altLang="en-US" sz="2400" spc="-150" dirty="0" smtClean="0">
                <a:latin typeface="はれのそら明朝" panose="02000600000000000000" pitchFamily="50" charset="-128"/>
                <a:ea typeface="はれのそら明朝" panose="02000600000000000000" pitchFamily="50" charset="-128"/>
              </a:rPr>
              <a:t>虎杖伝説の里</a:t>
            </a:r>
            <a:r>
              <a:rPr lang="ja-JP" altLang="en-US" sz="2400" spc="-150" dirty="0" smtClean="0">
                <a:latin typeface="+mn-ea"/>
              </a:rPr>
              <a:t> </a:t>
            </a:r>
            <a:r>
              <a:rPr lang="ja-JP" altLang="en-US" sz="2400" spc="-150" dirty="0" smtClean="0">
                <a:latin typeface="はれのそら明朝" panose="02000600000000000000" pitchFamily="50" charset="-128"/>
                <a:ea typeface="はれのそら明朝" panose="02000600000000000000" pitchFamily="50" charset="-128"/>
              </a:rPr>
              <a:t>本店をご愛顧いただき、まことにありがとうございます。</a:t>
            </a:r>
            <a:endParaRPr lang="en-US" altLang="ja-JP" sz="2400" spc="-150" dirty="0" smtClean="0">
              <a:latin typeface="はれのそら明朝" panose="02000600000000000000" pitchFamily="50" charset="-128"/>
              <a:ea typeface="はれのそら明朝" panose="02000600000000000000" pitchFamily="50" charset="-128"/>
            </a:endParaRPr>
          </a:p>
          <a:p>
            <a:endParaRPr lang="en-US" altLang="ja-JP" sz="1400" spc="-150" dirty="0" smtClean="0">
              <a:latin typeface="はれのそら明朝" panose="02000600000000000000" pitchFamily="50" charset="-128"/>
              <a:ea typeface="はれのそら明朝" panose="02000600000000000000" pitchFamily="50" charset="-128"/>
            </a:endParaRPr>
          </a:p>
          <a:p>
            <a:r>
              <a:rPr lang="ja-JP" altLang="en-US" sz="2400" spc="-150" dirty="0">
                <a:latin typeface="はれのそら明朝" panose="02000600000000000000" pitchFamily="50" charset="-128"/>
                <a:ea typeface="はれのそら明朝" panose="02000600000000000000" pitchFamily="50" charset="-128"/>
              </a:rPr>
              <a:t>台風</a:t>
            </a:r>
            <a:r>
              <a:rPr lang="ja-JP" altLang="en-US" sz="2400" spc="-150" dirty="0" smtClean="0">
                <a:latin typeface="はれのそら明朝" panose="02000600000000000000" pitchFamily="50" charset="-128"/>
                <a:ea typeface="はれのそら明朝" panose="02000600000000000000" pitchFamily="50" charset="-128"/>
              </a:rPr>
              <a:t>に伴う悪天候の為、</a:t>
            </a:r>
            <a:r>
              <a:rPr lang="en-US" altLang="ja-JP" sz="2400" spc="-150" dirty="0" smtClean="0">
                <a:latin typeface="はれのそら明朝" panose="02000600000000000000" pitchFamily="50" charset="-128"/>
                <a:ea typeface="はれのそら明朝" panose="02000600000000000000" pitchFamily="50" charset="-128"/>
              </a:rPr>
              <a:t>1</a:t>
            </a:r>
            <a:r>
              <a:rPr lang="ja-JP" altLang="en-US" sz="2400" spc="-150" dirty="0" smtClean="0">
                <a:latin typeface="はれのそら明朝" panose="02000600000000000000" pitchFamily="50" charset="-128"/>
                <a:ea typeface="はれのそら明朝" panose="02000600000000000000" pitchFamily="50" charset="-128"/>
              </a:rPr>
              <a:t>０</a:t>
            </a:r>
            <a:r>
              <a:rPr lang="en-US" altLang="ja-JP" sz="2400" spc="-150" dirty="0" smtClean="0">
                <a:latin typeface="はれのそら明朝" panose="02000600000000000000" pitchFamily="50" charset="-128"/>
                <a:ea typeface="はれのそら明朝" panose="02000600000000000000" pitchFamily="50" charset="-128"/>
              </a:rPr>
              <a:t>/</a:t>
            </a:r>
            <a:r>
              <a:rPr lang="ja-JP" altLang="en-US" sz="2400" spc="-150" dirty="0" smtClean="0">
                <a:latin typeface="はれのそら明朝" panose="02000600000000000000" pitchFamily="50" charset="-128"/>
                <a:ea typeface="はれのそら明朝" panose="02000600000000000000" pitchFamily="50" charset="-128"/>
              </a:rPr>
              <a:t>２３（月）の</a:t>
            </a:r>
            <a:endParaRPr lang="en-US" altLang="ja-JP" sz="700" spc="-150" dirty="0" smtClean="0">
              <a:latin typeface="はれのそら明朝" panose="02000600000000000000" pitchFamily="50" charset="-128"/>
              <a:ea typeface="はれのそら明朝" panose="02000600000000000000" pitchFamily="50" charset="-128"/>
            </a:endParaRPr>
          </a:p>
          <a:p>
            <a:endParaRPr lang="en-US" altLang="ja-JP" sz="600" spc="-150" dirty="0" smtClean="0">
              <a:latin typeface="はれのそら明朝" panose="02000600000000000000" pitchFamily="50" charset="-128"/>
              <a:ea typeface="はれのそら明朝" panose="02000600000000000000" pitchFamily="50" charset="-128"/>
            </a:endParaRPr>
          </a:p>
          <a:p>
            <a:pPr algn="ctr"/>
            <a:r>
              <a:rPr lang="ja-JP" altLang="en-US" sz="4000" spc="-150" dirty="0" smtClean="0">
                <a:latin typeface="はれのそら明朝" panose="02000600000000000000" pitchFamily="50" charset="-128"/>
                <a:ea typeface="はれのそら明朝" panose="02000600000000000000" pitchFamily="50" charset="-128"/>
              </a:rPr>
              <a:t>受付時間を</a:t>
            </a:r>
            <a:endParaRPr lang="en-US" altLang="ja-JP" sz="4000" spc="-150" dirty="0" smtClean="0">
              <a:latin typeface="はれのそら明朝" panose="02000600000000000000" pitchFamily="50" charset="-128"/>
              <a:ea typeface="はれのそら明朝" panose="02000600000000000000" pitchFamily="50" charset="-128"/>
            </a:endParaRPr>
          </a:p>
          <a:p>
            <a:pPr algn="ctr"/>
            <a:r>
              <a:rPr lang="en-US" altLang="ja-JP" sz="4800" spc="-150" dirty="0" smtClean="0">
                <a:solidFill>
                  <a:srgbClr val="FF0000"/>
                </a:solidFill>
                <a:latin typeface="はれのそら明朝" panose="02000600000000000000" pitchFamily="50" charset="-128"/>
                <a:ea typeface="はれのそら明朝" panose="02000600000000000000" pitchFamily="50" charset="-128"/>
              </a:rPr>
              <a:t>10</a:t>
            </a:r>
            <a:r>
              <a:rPr lang="ja-JP" altLang="en-US" sz="4800" spc="-150" dirty="0" smtClean="0">
                <a:solidFill>
                  <a:srgbClr val="FF0000"/>
                </a:solidFill>
                <a:latin typeface="はれのそら明朝" panose="02000600000000000000" pitchFamily="50" charset="-128"/>
                <a:ea typeface="はれのそら明朝" panose="02000600000000000000" pitchFamily="50" charset="-128"/>
              </a:rPr>
              <a:t>：</a:t>
            </a:r>
            <a:r>
              <a:rPr lang="en-US" altLang="ja-JP" sz="4800" spc="-150" dirty="0" smtClean="0">
                <a:solidFill>
                  <a:srgbClr val="FF0000"/>
                </a:solidFill>
                <a:latin typeface="はれのそら明朝" panose="02000600000000000000" pitchFamily="50" charset="-128"/>
                <a:ea typeface="はれのそら明朝" panose="02000600000000000000" pitchFamily="50" charset="-128"/>
              </a:rPr>
              <a:t>00</a:t>
            </a:r>
            <a:r>
              <a:rPr lang="ja-JP" altLang="en-US" sz="4800" spc="-150" dirty="0" smtClean="0">
                <a:solidFill>
                  <a:srgbClr val="FF0000"/>
                </a:solidFill>
                <a:latin typeface="はれのそら明朝" panose="02000600000000000000" pitchFamily="50" charset="-128"/>
                <a:ea typeface="はれのそら明朝" panose="02000600000000000000" pitchFamily="50" charset="-128"/>
              </a:rPr>
              <a:t>～</a:t>
            </a:r>
            <a:r>
              <a:rPr lang="en-US" altLang="ja-JP" sz="4800" spc="-150" dirty="0" smtClean="0">
                <a:latin typeface="はれのそら明朝" panose="02000600000000000000" pitchFamily="50" charset="-128"/>
                <a:ea typeface="はれのそら明朝" panose="02000600000000000000" pitchFamily="50" charset="-128"/>
              </a:rPr>
              <a:t>20</a:t>
            </a:r>
            <a:r>
              <a:rPr lang="ja-JP" altLang="en-US" sz="4800" spc="-150" dirty="0" smtClean="0">
                <a:latin typeface="はれのそら明朝" panose="02000600000000000000" pitchFamily="50" charset="-128"/>
                <a:ea typeface="はれのそら明朝" panose="02000600000000000000" pitchFamily="50" charset="-128"/>
              </a:rPr>
              <a:t>：</a:t>
            </a:r>
            <a:r>
              <a:rPr lang="en-US" altLang="ja-JP" sz="4800" spc="-150" dirty="0" smtClean="0">
                <a:latin typeface="はれのそら明朝" panose="02000600000000000000" pitchFamily="50" charset="-128"/>
                <a:ea typeface="はれのそら明朝" panose="02000600000000000000" pitchFamily="50" charset="-128"/>
              </a:rPr>
              <a:t>00</a:t>
            </a:r>
          </a:p>
          <a:p>
            <a:r>
              <a:rPr lang="ja-JP" altLang="en-US" sz="3200" spc="-150" dirty="0" smtClean="0">
                <a:latin typeface="はれのそら明朝" panose="02000600000000000000" pitchFamily="50" charset="-128"/>
                <a:ea typeface="はれのそら明朝" panose="02000600000000000000" pitchFamily="50" charset="-128"/>
              </a:rPr>
              <a:t>（閉店</a:t>
            </a:r>
            <a:r>
              <a:rPr lang="en-US" altLang="ja-JP" sz="3200" spc="-150" dirty="0" smtClean="0">
                <a:latin typeface="はれのそら明朝" panose="02000600000000000000" pitchFamily="50" charset="-128"/>
                <a:ea typeface="はれのそら明朝" panose="02000600000000000000" pitchFamily="50" charset="-128"/>
              </a:rPr>
              <a:t>21</a:t>
            </a:r>
            <a:r>
              <a:rPr lang="ja-JP" altLang="en-US" sz="3200" spc="-150" dirty="0" smtClean="0">
                <a:latin typeface="はれのそら明朝" panose="02000600000000000000" pitchFamily="50" charset="-128"/>
                <a:ea typeface="はれのそら明朝" panose="02000600000000000000" pitchFamily="50" charset="-128"/>
              </a:rPr>
              <a:t>：</a:t>
            </a:r>
            <a:r>
              <a:rPr lang="en-US" altLang="ja-JP" sz="3200" spc="-150" dirty="0" smtClean="0">
                <a:latin typeface="はれのそら明朝" panose="02000600000000000000" pitchFamily="50" charset="-128"/>
                <a:ea typeface="はれのそら明朝" panose="02000600000000000000" pitchFamily="50" charset="-128"/>
              </a:rPr>
              <a:t>00</a:t>
            </a:r>
            <a:r>
              <a:rPr lang="ja-JP" altLang="en-US" sz="3200" spc="-150" dirty="0" smtClean="0">
                <a:latin typeface="はれのそら明朝" panose="02000600000000000000" pitchFamily="50" charset="-128"/>
                <a:ea typeface="はれのそら明朝" panose="02000600000000000000" pitchFamily="50" charset="-128"/>
              </a:rPr>
              <a:t>）</a:t>
            </a:r>
            <a:r>
              <a:rPr lang="ja-JP" altLang="en-US" sz="2400" spc="-150" dirty="0" smtClean="0">
                <a:latin typeface="はれのそら明朝" panose="02000600000000000000" pitchFamily="50" charset="-128"/>
                <a:ea typeface="はれのそら明朝" panose="02000600000000000000" pitchFamily="50" charset="-128"/>
              </a:rPr>
              <a:t>とさせていただきます。</a:t>
            </a:r>
            <a:endParaRPr lang="en-US" altLang="ja-JP" sz="2400" spc="-150" dirty="0" smtClean="0">
              <a:latin typeface="はれのそら明朝" panose="02000600000000000000" pitchFamily="50" charset="-128"/>
              <a:ea typeface="はれのそら明朝" panose="02000600000000000000" pitchFamily="50" charset="-128"/>
            </a:endParaRPr>
          </a:p>
          <a:p>
            <a:r>
              <a:rPr lang="ja-JP" altLang="en-US" sz="2400" spc="-150" dirty="0" smtClean="0">
                <a:latin typeface="はれのそら明朝" panose="02000600000000000000" pitchFamily="50" charset="-128"/>
                <a:ea typeface="はれのそら明朝" panose="02000600000000000000" pitchFamily="50" charset="-128"/>
              </a:rPr>
              <a:t>また、これにともない、当日予定されている</a:t>
            </a:r>
            <a:endParaRPr lang="en-US" altLang="ja-JP" sz="2400" spc="-150" dirty="0" smtClean="0">
              <a:latin typeface="はれのそら明朝" panose="02000600000000000000" pitchFamily="50" charset="-128"/>
              <a:ea typeface="はれのそら明朝" panose="02000600000000000000" pitchFamily="50" charset="-128"/>
            </a:endParaRPr>
          </a:p>
          <a:p>
            <a:r>
              <a:rPr lang="ja-JP" altLang="en-US" sz="2400" spc="-150" dirty="0" smtClean="0">
                <a:latin typeface="はれのそら明朝" panose="02000600000000000000" pitchFamily="50" charset="-128"/>
                <a:ea typeface="はれのそら明朝" panose="02000600000000000000" pitchFamily="50" charset="-128"/>
              </a:rPr>
              <a:t>毛細血管観察会は中止とさせて</a:t>
            </a:r>
            <a:r>
              <a:rPr lang="ja-JP" altLang="en-US" sz="2400" spc="-150" dirty="0">
                <a:latin typeface="はれのそら明朝" panose="02000600000000000000" pitchFamily="50" charset="-128"/>
                <a:ea typeface="はれのそら明朝" panose="02000600000000000000" pitchFamily="50" charset="-128"/>
              </a:rPr>
              <a:t>頂</a:t>
            </a:r>
            <a:r>
              <a:rPr lang="ja-JP" altLang="en-US" sz="2400" spc="-150" dirty="0" smtClean="0">
                <a:latin typeface="はれのそら明朝" panose="02000600000000000000" pitchFamily="50" charset="-128"/>
                <a:ea typeface="はれのそら明朝" panose="02000600000000000000" pitchFamily="50" charset="-128"/>
              </a:rPr>
              <a:t>きます</a:t>
            </a:r>
            <a:endParaRPr lang="en-US" altLang="ja-JP" sz="2400" spc="-150" dirty="0" smtClean="0">
              <a:latin typeface="はれのそら明朝" panose="02000600000000000000" pitchFamily="50" charset="-128"/>
              <a:ea typeface="はれのそら明朝" panose="02000600000000000000" pitchFamily="50" charset="-128"/>
            </a:endParaRPr>
          </a:p>
        </p:txBody>
      </p:sp>
      <p:pic>
        <p:nvPicPr>
          <p:cNvPr id="8" name="図 7"/>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337245" y="9195637"/>
            <a:ext cx="2356676" cy="710363"/>
          </a:xfrm>
          <a:prstGeom prst="rect">
            <a:avLst/>
          </a:prstGeom>
        </p:spPr>
      </p:pic>
      <p:pic>
        <p:nvPicPr>
          <p:cNvPr id="10" name="図 9"/>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95772" y="112338"/>
            <a:ext cx="1031748" cy="281982"/>
          </a:xfrm>
          <a:prstGeom prst="rect">
            <a:avLst/>
          </a:prstGeom>
        </p:spPr>
      </p:pic>
      <p:sp>
        <p:nvSpPr>
          <p:cNvPr id="6" name="テキスト ボックス 5"/>
          <p:cNvSpPr txBox="1"/>
          <p:nvPr/>
        </p:nvSpPr>
        <p:spPr>
          <a:xfrm>
            <a:off x="231648" y="6606369"/>
            <a:ext cx="6400800" cy="2308324"/>
          </a:xfrm>
          <a:prstGeom prst="rect">
            <a:avLst/>
          </a:prstGeom>
          <a:noFill/>
        </p:spPr>
        <p:txBody>
          <a:bodyPr wrap="square" rtlCol="0">
            <a:spAutoFit/>
          </a:bodyPr>
          <a:lstStyle/>
          <a:p>
            <a:r>
              <a:rPr lang="ja-JP" altLang="en-US" sz="2400" spc="-150" dirty="0" smtClean="0">
                <a:latin typeface="はれのそら明朝" panose="02000600000000000000" pitchFamily="50" charset="-128"/>
                <a:ea typeface="はれのそら明朝" panose="02000600000000000000" pitchFamily="50" charset="-128"/>
              </a:rPr>
              <a:t>皆様にはご不便、ご迷惑をおかけ致しますことをお詫び申し上げます。</a:t>
            </a:r>
            <a:endParaRPr lang="en-US" altLang="ja-JP" sz="2400" spc="-150" dirty="0" smtClean="0">
              <a:latin typeface="はれのそら明朝" panose="02000600000000000000" pitchFamily="50" charset="-128"/>
              <a:ea typeface="はれのそら明朝" panose="02000600000000000000" pitchFamily="50" charset="-128"/>
            </a:endParaRPr>
          </a:p>
          <a:p>
            <a:r>
              <a:rPr lang="ja-JP" altLang="en-US" sz="2400" spc="-150" dirty="0" smtClean="0">
                <a:latin typeface="はれのそら明朝" panose="02000600000000000000" pitchFamily="50" charset="-128"/>
                <a:ea typeface="はれのそら明朝" panose="02000600000000000000" pitchFamily="50" charset="-128"/>
              </a:rPr>
              <a:t>混雑によりお待ちいただく場合もございますので、ご来店の際はなるべく</a:t>
            </a:r>
            <a:r>
              <a:rPr lang="ja-JP" altLang="en-US" sz="2400" spc="-150" dirty="0" smtClean="0">
                <a:solidFill>
                  <a:srgbClr val="FF0000"/>
                </a:solidFill>
                <a:latin typeface="はれのそら明朝" panose="02000600000000000000" pitchFamily="50" charset="-128"/>
                <a:ea typeface="はれのそら明朝" panose="02000600000000000000" pitchFamily="50" charset="-128"/>
              </a:rPr>
              <a:t>お電話にてご予約・ご確認の上</a:t>
            </a:r>
            <a:r>
              <a:rPr lang="ja-JP" altLang="en-US" sz="2400" spc="-150" dirty="0" smtClean="0">
                <a:latin typeface="はれのそら明朝" panose="02000600000000000000" pitchFamily="50" charset="-128"/>
                <a:ea typeface="はれのそら明朝" panose="02000600000000000000" pitchFamily="50" charset="-128"/>
              </a:rPr>
              <a:t>お越しくださいますよう、ご理解、ご協力のほどよろしくお願い申し上げます。</a:t>
            </a:r>
            <a:endParaRPr lang="en-US" altLang="ja-JP" sz="2400" spc="-150" dirty="0" smtClean="0">
              <a:latin typeface="はれのそら明朝" panose="02000600000000000000" pitchFamily="50" charset="-128"/>
              <a:ea typeface="はれのそら明朝" panose="02000600000000000000" pitchFamily="50" charset="-128"/>
            </a:endParaRPr>
          </a:p>
        </p:txBody>
      </p:sp>
    </p:spTree>
    <p:extLst>
      <p:ext uri="{BB962C8B-B14F-4D97-AF65-F5344CB8AC3E}">
        <p14:creationId xmlns:p14="http://schemas.microsoft.com/office/powerpoint/2010/main" val="3092320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192369"/>
            <a:ext cx="6851904" cy="2431435"/>
          </a:xfrm>
          <a:prstGeom prst="rect">
            <a:avLst/>
          </a:prstGeom>
          <a:noFill/>
        </p:spPr>
        <p:txBody>
          <a:bodyPr wrap="square" rtlCol="0">
            <a:spAutoFit/>
          </a:bodyPr>
          <a:lstStyle/>
          <a:p>
            <a:pPr algn="ctr"/>
            <a:r>
              <a:rPr kumimoji="1" lang="ja-JP" altLang="en-US" sz="4000" dirty="0" smtClean="0">
                <a:latin typeface="はれのそら明朝" panose="02000600000000000000" pitchFamily="50" charset="-128"/>
                <a:ea typeface="はれのそら明朝" panose="02000600000000000000" pitchFamily="50" charset="-128"/>
              </a:rPr>
              <a:t>取材による</a:t>
            </a:r>
            <a:endParaRPr kumimoji="1" lang="en-US" altLang="ja-JP" sz="4000" dirty="0" smtClean="0">
              <a:latin typeface="はれのそら明朝" panose="02000600000000000000" pitchFamily="50" charset="-128"/>
              <a:ea typeface="はれのそら明朝" panose="02000600000000000000" pitchFamily="50" charset="-128"/>
            </a:endParaRPr>
          </a:p>
          <a:p>
            <a:pPr algn="ctr"/>
            <a:r>
              <a:rPr lang="ja-JP" altLang="en-US" sz="7200" dirty="0" smtClean="0">
                <a:solidFill>
                  <a:srgbClr val="FF0000"/>
                </a:solidFill>
                <a:latin typeface="はれのそら明朝" panose="02000600000000000000" pitchFamily="50" charset="-128"/>
                <a:ea typeface="はれのそら明朝" panose="02000600000000000000" pitchFamily="50" charset="-128"/>
              </a:rPr>
              <a:t>ホール一時貸切</a:t>
            </a:r>
            <a:endParaRPr lang="en-US" altLang="ja-JP" sz="7200" dirty="0" smtClean="0">
              <a:solidFill>
                <a:srgbClr val="FF0000"/>
              </a:solidFill>
              <a:latin typeface="はれのそら明朝" panose="02000600000000000000" pitchFamily="50" charset="-128"/>
              <a:ea typeface="はれのそら明朝" panose="02000600000000000000" pitchFamily="50" charset="-128"/>
            </a:endParaRPr>
          </a:p>
          <a:p>
            <a:pPr algn="ctr"/>
            <a:r>
              <a:rPr lang="ja-JP" altLang="en-US" sz="4000" dirty="0" smtClean="0">
                <a:latin typeface="はれのそら明朝" panose="02000600000000000000" pitchFamily="50" charset="-128"/>
                <a:ea typeface="はれのそら明朝" panose="02000600000000000000" pitchFamily="50" charset="-128"/>
              </a:rPr>
              <a:t>のお知らせ</a:t>
            </a:r>
            <a:endParaRPr kumimoji="1" lang="ja-JP" altLang="en-US" sz="4000" dirty="0">
              <a:latin typeface="はれのそら明朝" panose="02000600000000000000" pitchFamily="50" charset="-128"/>
              <a:ea typeface="はれのそら明朝" panose="02000600000000000000" pitchFamily="50" charset="-128"/>
            </a:endParaRPr>
          </a:p>
        </p:txBody>
      </p:sp>
      <p:sp>
        <p:nvSpPr>
          <p:cNvPr id="5" name="テキスト ボックス 4"/>
          <p:cNvSpPr txBox="1"/>
          <p:nvPr/>
        </p:nvSpPr>
        <p:spPr>
          <a:xfrm>
            <a:off x="315183" y="3080470"/>
            <a:ext cx="6400800" cy="5632311"/>
          </a:xfrm>
          <a:prstGeom prst="rect">
            <a:avLst/>
          </a:prstGeom>
          <a:noFill/>
        </p:spPr>
        <p:txBody>
          <a:bodyPr wrap="square" rtlCol="0">
            <a:spAutoFit/>
          </a:bodyPr>
          <a:lstStyle/>
          <a:p>
            <a:r>
              <a:rPr lang="ja-JP" altLang="en-US" sz="2400" spc="-150" dirty="0" smtClean="0">
                <a:latin typeface="はれのそら明朝" panose="02000600000000000000" pitchFamily="50" charset="-128"/>
                <a:ea typeface="はれのそら明朝" panose="02000600000000000000" pitchFamily="50" charset="-128"/>
              </a:rPr>
              <a:t>日頃より還元陶板浴</a:t>
            </a:r>
            <a:r>
              <a:rPr lang="ja-JP" altLang="en-US" sz="2400" spc="-150" dirty="0" smtClean="0">
                <a:latin typeface="+mn-ea"/>
              </a:rPr>
              <a:t> </a:t>
            </a:r>
            <a:r>
              <a:rPr lang="ja-JP" altLang="en-US" sz="2400" spc="-150" dirty="0" smtClean="0">
                <a:latin typeface="はれのそら明朝" panose="02000600000000000000" pitchFamily="50" charset="-128"/>
                <a:ea typeface="はれのそら明朝" panose="02000600000000000000" pitchFamily="50" charset="-128"/>
              </a:rPr>
              <a:t>虎杖伝説の里</a:t>
            </a:r>
            <a:r>
              <a:rPr lang="ja-JP" altLang="en-US" sz="2400" spc="-150" dirty="0" smtClean="0">
                <a:latin typeface="+mn-ea"/>
              </a:rPr>
              <a:t> </a:t>
            </a:r>
            <a:r>
              <a:rPr lang="ja-JP" altLang="en-US" sz="2400" spc="-150" dirty="0" smtClean="0">
                <a:latin typeface="はれのそら明朝" panose="02000600000000000000" pitchFamily="50" charset="-128"/>
                <a:ea typeface="はれのそら明朝" panose="02000600000000000000" pitchFamily="50" charset="-128"/>
              </a:rPr>
              <a:t>本店をご愛顧いただき、まことにありがとうございます。</a:t>
            </a:r>
            <a:endParaRPr lang="en-US" altLang="ja-JP" sz="2400" spc="-150" dirty="0" smtClean="0">
              <a:latin typeface="はれのそら明朝" panose="02000600000000000000" pitchFamily="50" charset="-128"/>
              <a:ea typeface="はれのそら明朝" panose="02000600000000000000" pitchFamily="50" charset="-128"/>
            </a:endParaRPr>
          </a:p>
          <a:p>
            <a:endParaRPr lang="en-US" altLang="ja-JP" sz="2400" spc="-150" dirty="0" smtClean="0">
              <a:latin typeface="はれのそら明朝" panose="02000600000000000000" pitchFamily="50" charset="-128"/>
              <a:ea typeface="はれのそら明朝" panose="02000600000000000000" pitchFamily="50" charset="-128"/>
            </a:endParaRPr>
          </a:p>
          <a:p>
            <a:r>
              <a:rPr lang="ja-JP" altLang="en-US" sz="2400" spc="-150" dirty="0">
                <a:latin typeface="はれのそら明朝" panose="02000600000000000000" pitchFamily="50" charset="-128"/>
                <a:ea typeface="はれのそら明朝" panose="02000600000000000000" pitchFamily="50" charset="-128"/>
              </a:rPr>
              <a:t>誠</a:t>
            </a:r>
            <a:r>
              <a:rPr lang="ja-JP" altLang="en-US" sz="2400" spc="-150" dirty="0" smtClean="0">
                <a:latin typeface="はれのそら明朝" panose="02000600000000000000" pitchFamily="50" charset="-128"/>
                <a:ea typeface="はれのそら明朝" panose="02000600000000000000" pitchFamily="50" charset="-128"/>
              </a:rPr>
              <a:t>に</a:t>
            </a:r>
            <a:r>
              <a:rPr lang="ja-JP" altLang="en-US" sz="2400" spc="-150" dirty="0">
                <a:latin typeface="はれのそら明朝" panose="02000600000000000000" pitchFamily="50" charset="-128"/>
                <a:ea typeface="はれのそら明朝" panose="02000600000000000000" pitchFamily="50" charset="-128"/>
              </a:rPr>
              <a:t>勝手</a:t>
            </a:r>
            <a:r>
              <a:rPr lang="ja-JP" altLang="en-US" sz="2400" spc="-150" dirty="0" smtClean="0">
                <a:latin typeface="はれのそら明朝" panose="02000600000000000000" pitchFamily="50" charset="-128"/>
                <a:ea typeface="はれのそら明朝" panose="02000600000000000000" pitchFamily="50" charset="-128"/>
              </a:rPr>
              <a:t>ながら、</a:t>
            </a:r>
            <a:r>
              <a:rPr lang="en-US" altLang="ja-JP" sz="2400" b="1" spc="-150" dirty="0" smtClean="0">
                <a:solidFill>
                  <a:srgbClr val="FF0000"/>
                </a:solidFill>
                <a:latin typeface="はれのそら明朝" panose="02000600000000000000" pitchFamily="50" charset="-128"/>
                <a:ea typeface="はれのそら明朝" panose="02000600000000000000" pitchFamily="50" charset="-128"/>
              </a:rPr>
              <a:t>6/29(</a:t>
            </a:r>
            <a:r>
              <a:rPr lang="ja-JP" altLang="en-US" sz="2400" b="1" spc="-150" dirty="0" smtClean="0">
                <a:solidFill>
                  <a:srgbClr val="FF0000"/>
                </a:solidFill>
                <a:latin typeface="はれのそら明朝" panose="02000600000000000000" pitchFamily="50" charset="-128"/>
                <a:ea typeface="はれのそら明朝" panose="02000600000000000000" pitchFamily="50" charset="-128"/>
              </a:rPr>
              <a:t>月</a:t>
            </a:r>
            <a:r>
              <a:rPr lang="en-US" altLang="ja-JP" sz="2400" b="1" spc="-150" dirty="0" smtClean="0">
                <a:solidFill>
                  <a:srgbClr val="FF0000"/>
                </a:solidFill>
                <a:latin typeface="はれのそら明朝" panose="02000600000000000000" pitchFamily="50" charset="-128"/>
                <a:ea typeface="はれのそら明朝" panose="02000600000000000000" pitchFamily="50" charset="-128"/>
              </a:rPr>
              <a:t>)13:45</a:t>
            </a:r>
            <a:r>
              <a:rPr lang="ja-JP" altLang="en-US" sz="2400" b="1" spc="-150" dirty="0" smtClean="0">
                <a:solidFill>
                  <a:srgbClr val="FF0000"/>
                </a:solidFill>
                <a:latin typeface="はれのそら明朝" panose="02000600000000000000" pitchFamily="50" charset="-128"/>
                <a:ea typeface="はれのそら明朝" panose="02000600000000000000" pitchFamily="50" charset="-128"/>
              </a:rPr>
              <a:t>～</a:t>
            </a:r>
            <a:r>
              <a:rPr lang="en-US" altLang="ja-JP" sz="2400" b="1" spc="-150" dirty="0" smtClean="0">
                <a:solidFill>
                  <a:srgbClr val="FF0000"/>
                </a:solidFill>
                <a:latin typeface="はれのそら明朝" panose="02000600000000000000" pitchFamily="50" charset="-128"/>
                <a:ea typeface="はれのそら明朝" panose="02000600000000000000" pitchFamily="50" charset="-128"/>
              </a:rPr>
              <a:t>15:30</a:t>
            </a:r>
            <a:r>
              <a:rPr lang="ja-JP" altLang="en-US" sz="2400" spc="-150" dirty="0" smtClean="0">
                <a:latin typeface="はれのそら明朝" panose="02000600000000000000" pitchFamily="50" charset="-128"/>
                <a:ea typeface="はれのそら明朝" panose="02000600000000000000" pitchFamily="50" charset="-128"/>
              </a:rPr>
              <a:t>の間、取材</a:t>
            </a:r>
            <a:r>
              <a:rPr lang="ja-JP" altLang="en-US" sz="2400" spc="-150" dirty="0">
                <a:latin typeface="はれのそら明朝" panose="02000600000000000000" pitchFamily="50" charset="-128"/>
                <a:ea typeface="はれのそら明朝" panose="02000600000000000000" pitchFamily="50" charset="-128"/>
              </a:rPr>
              <a:t>の</a:t>
            </a:r>
            <a:r>
              <a:rPr lang="ja-JP" altLang="en-US" sz="2400" spc="-150" dirty="0" smtClean="0">
                <a:latin typeface="はれのそら明朝" panose="02000600000000000000" pitchFamily="50" charset="-128"/>
                <a:ea typeface="はれのそら明朝" panose="02000600000000000000" pitchFamily="50" charset="-128"/>
              </a:rPr>
              <a:t>ため</a:t>
            </a:r>
            <a:r>
              <a:rPr lang="ja-JP" altLang="en-US" sz="2400" spc="-150" dirty="0" smtClean="0">
                <a:solidFill>
                  <a:srgbClr val="FF0000"/>
                </a:solidFill>
                <a:latin typeface="はれのそら明朝" panose="02000600000000000000" pitchFamily="50" charset="-128"/>
                <a:ea typeface="はれのそら明朝" panose="02000600000000000000" pitchFamily="50" charset="-128"/>
              </a:rPr>
              <a:t>ホールを一時貸切</a:t>
            </a:r>
            <a:r>
              <a:rPr lang="ja-JP" altLang="en-US" sz="2400" spc="-150" dirty="0" smtClean="0">
                <a:latin typeface="はれのそら明朝" panose="02000600000000000000" pitchFamily="50" charset="-128"/>
                <a:ea typeface="はれのそら明朝" panose="02000600000000000000" pitchFamily="50" charset="-128"/>
              </a:rPr>
              <a:t>とさせていただきます。</a:t>
            </a:r>
            <a:endParaRPr lang="en-US" altLang="ja-JP" sz="2400" spc="-150" dirty="0" smtClean="0">
              <a:latin typeface="はれのそら明朝" panose="02000600000000000000" pitchFamily="50" charset="-128"/>
              <a:ea typeface="はれのそら明朝" panose="02000600000000000000" pitchFamily="50" charset="-128"/>
            </a:endParaRPr>
          </a:p>
          <a:p>
            <a:r>
              <a:rPr lang="ja-JP" altLang="en-US" sz="2400" spc="-150" dirty="0">
                <a:latin typeface="はれのそら明朝" panose="02000600000000000000" pitchFamily="50" charset="-128"/>
                <a:ea typeface="はれのそら明朝" panose="02000600000000000000" pitchFamily="50" charset="-128"/>
              </a:rPr>
              <a:t>皆様</a:t>
            </a:r>
            <a:r>
              <a:rPr lang="ja-JP" altLang="en-US" sz="2400" spc="-150" dirty="0" smtClean="0">
                <a:latin typeface="はれのそら明朝" panose="02000600000000000000" pitchFamily="50" charset="-128"/>
                <a:ea typeface="はれのそら明朝" panose="02000600000000000000" pitchFamily="50" charset="-128"/>
              </a:rPr>
              <a:t>にはご不便、ご迷惑をおかけ致しますことをお詫び申し上げます。</a:t>
            </a:r>
            <a:endParaRPr lang="en-US" altLang="ja-JP" sz="2400" spc="-150" dirty="0" smtClean="0">
              <a:latin typeface="はれのそら明朝" panose="02000600000000000000" pitchFamily="50" charset="-128"/>
              <a:ea typeface="はれのそら明朝" panose="02000600000000000000" pitchFamily="50" charset="-128"/>
            </a:endParaRPr>
          </a:p>
          <a:p>
            <a:endParaRPr lang="en-US" altLang="ja-JP" sz="2400" spc="-150" dirty="0" smtClean="0">
              <a:latin typeface="はれのそら明朝" panose="02000600000000000000" pitchFamily="50" charset="-128"/>
              <a:ea typeface="はれのそら明朝" panose="02000600000000000000" pitchFamily="50" charset="-128"/>
            </a:endParaRPr>
          </a:p>
          <a:p>
            <a:endParaRPr lang="en-US" altLang="ja-JP" sz="2400" spc="-150" dirty="0" smtClean="0">
              <a:latin typeface="はれのそら明朝" panose="02000600000000000000" pitchFamily="50" charset="-128"/>
              <a:ea typeface="はれのそら明朝" panose="02000600000000000000" pitchFamily="50" charset="-128"/>
            </a:endParaRPr>
          </a:p>
          <a:p>
            <a:r>
              <a:rPr lang="ja-JP" altLang="en-US" sz="2400" spc="-150" dirty="0" smtClean="0">
                <a:latin typeface="はれのそら明朝" panose="02000600000000000000" pitchFamily="50" charset="-128"/>
                <a:ea typeface="はれのそら明朝" panose="02000600000000000000" pitchFamily="50" charset="-128"/>
              </a:rPr>
              <a:t>該当時間帯もご入浴自体は可能ですが、</a:t>
            </a:r>
            <a:endParaRPr lang="en-US" altLang="ja-JP" sz="2400" spc="-150" dirty="0" smtClean="0">
              <a:latin typeface="はれのそら明朝" panose="02000600000000000000" pitchFamily="50" charset="-128"/>
              <a:ea typeface="はれのそら明朝" panose="02000600000000000000" pitchFamily="50" charset="-128"/>
            </a:endParaRPr>
          </a:p>
          <a:p>
            <a:r>
              <a:rPr lang="ja-JP" altLang="en-US" sz="2400" spc="-150" dirty="0" smtClean="0">
                <a:latin typeface="はれのそら明朝" panose="02000600000000000000" pitchFamily="50" charset="-128"/>
                <a:ea typeface="はれのそら明朝" panose="02000600000000000000" pitchFamily="50" charset="-128"/>
              </a:rPr>
              <a:t>ご来店の際はなるべく</a:t>
            </a:r>
            <a:r>
              <a:rPr lang="ja-JP" altLang="en-US" sz="2400" spc="-150" dirty="0" smtClean="0">
                <a:solidFill>
                  <a:srgbClr val="FF0000"/>
                </a:solidFill>
                <a:latin typeface="はれのそら明朝" panose="02000600000000000000" pitchFamily="50" charset="-128"/>
                <a:ea typeface="はれのそら明朝" panose="02000600000000000000" pitchFamily="50" charset="-128"/>
              </a:rPr>
              <a:t>お電話にてご予約・ご確認の上</a:t>
            </a:r>
            <a:r>
              <a:rPr lang="ja-JP" altLang="en-US" sz="2400" spc="-150" dirty="0" smtClean="0">
                <a:latin typeface="はれのそら明朝" panose="02000600000000000000" pitchFamily="50" charset="-128"/>
                <a:ea typeface="はれのそら明朝" panose="02000600000000000000" pitchFamily="50" charset="-128"/>
              </a:rPr>
              <a:t>お</a:t>
            </a:r>
            <a:r>
              <a:rPr lang="ja-JP" altLang="en-US" sz="2400" spc="-150" dirty="0">
                <a:latin typeface="はれのそら明朝" panose="02000600000000000000" pitchFamily="50" charset="-128"/>
                <a:ea typeface="はれのそら明朝" panose="02000600000000000000" pitchFamily="50" charset="-128"/>
              </a:rPr>
              <a:t>越</a:t>
            </a:r>
            <a:r>
              <a:rPr lang="ja-JP" altLang="en-US" sz="2400" spc="-150" dirty="0" smtClean="0">
                <a:latin typeface="はれのそら明朝" panose="02000600000000000000" pitchFamily="50" charset="-128"/>
                <a:ea typeface="はれのそら明朝" panose="02000600000000000000" pitchFamily="50" charset="-128"/>
              </a:rPr>
              <a:t>しくださいますよう、ご協力をよろしくお願い申し上げます。</a:t>
            </a:r>
            <a:endParaRPr lang="en-US" altLang="ja-JP" sz="2400" spc="-150" dirty="0" smtClean="0">
              <a:latin typeface="はれのそら明朝" panose="02000600000000000000" pitchFamily="50" charset="-128"/>
              <a:ea typeface="はれのそら明朝" panose="02000600000000000000" pitchFamily="50" charset="-128"/>
            </a:endParaRPr>
          </a:p>
          <a:p>
            <a:endParaRPr lang="en-US" altLang="ja-JP" sz="2400" spc="-150" dirty="0" smtClean="0">
              <a:latin typeface="はれのそら明朝" panose="02000600000000000000" pitchFamily="50" charset="-128"/>
              <a:ea typeface="はれのそら明朝" panose="02000600000000000000" pitchFamily="50" charset="-128"/>
            </a:endParaRPr>
          </a:p>
        </p:txBody>
      </p:sp>
      <p:pic>
        <p:nvPicPr>
          <p:cNvPr id="8" name="図 7"/>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337245" y="9195637"/>
            <a:ext cx="2356676" cy="710363"/>
          </a:xfrm>
          <a:prstGeom prst="rect">
            <a:avLst/>
          </a:prstGeom>
        </p:spPr>
      </p:pic>
      <p:pic>
        <p:nvPicPr>
          <p:cNvPr id="10" name="図 9"/>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95772" y="112338"/>
            <a:ext cx="1031748" cy="281982"/>
          </a:xfrm>
          <a:prstGeom prst="rect">
            <a:avLst/>
          </a:prstGeom>
        </p:spPr>
      </p:pic>
    </p:spTree>
    <p:extLst>
      <p:ext uri="{BB962C8B-B14F-4D97-AF65-F5344CB8AC3E}">
        <p14:creationId xmlns:p14="http://schemas.microsoft.com/office/powerpoint/2010/main" val="1180885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192369"/>
            <a:ext cx="6851904" cy="2431435"/>
          </a:xfrm>
          <a:prstGeom prst="rect">
            <a:avLst/>
          </a:prstGeom>
          <a:noFill/>
        </p:spPr>
        <p:txBody>
          <a:bodyPr wrap="square" rtlCol="0">
            <a:spAutoFit/>
          </a:bodyPr>
          <a:lstStyle/>
          <a:p>
            <a:pPr algn="ctr"/>
            <a:r>
              <a:rPr kumimoji="1" lang="ja-JP" altLang="en-US" sz="4000" dirty="0" smtClean="0">
                <a:latin typeface="はれのそら明朝" panose="02000600000000000000" pitchFamily="50" charset="-128"/>
                <a:ea typeface="はれのそら明朝" panose="02000600000000000000" pitchFamily="50" charset="-128"/>
              </a:rPr>
              <a:t>ボイラー交換による</a:t>
            </a:r>
            <a:endParaRPr kumimoji="1" lang="en-US" altLang="ja-JP" sz="4000" dirty="0" smtClean="0">
              <a:latin typeface="はれのそら明朝" panose="02000600000000000000" pitchFamily="50" charset="-128"/>
              <a:ea typeface="はれのそら明朝" panose="02000600000000000000" pitchFamily="50" charset="-128"/>
            </a:endParaRPr>
          </a:p>
          <a:p>
            <a:pPr algn="ctr"/>
            <a:r>
              <a:rPr lang="ja-JP" altLang="en-US" sz="7200" dirty="0" smtClean="0">
                <a:solidFill>
                  <a:srgbClr val="FF0000"/>
                </a:solidFill>
                <a:latin typeface="はれのそら明朝" panose="02000600000000000000" pitchFamily="50" charset="-128"/>
                <a:ea typeface="はれのそら明朝" panose="02000600000000000000" pitchFamily="50" charset="-128"/>
              </a:rPr>
              <a:t>営業時間変更</a:t>
            </a:r>
            <a:endParaRPr lang="en-US" altLang="ja-JP" sz="7200" dirty="0" smtClean="0">
              <a:solidFill>
                <a:srgbClr val="FF0000"/>
              </a:solidFill>
              <a:latin typeface="はれのそら明朝" panose="02000600000000000000" pitchFamily="50" charset="-128"/>
              <a:ea typeface="はれのそら明朝" panose="02000600000000000000" pitchFamily="50" charset="-128"/>
            </a:endParaRPr>
          </a:p>
          <a:p>
            <a:pPr algn="ctr"/>
            <a:r>
              <a:rPr lang="ja-JP" altLang="en-US" sz="4000" dirty="0" smtClean="0">
                <a:latin typeface="はれのそら明朝" panose="02000600000000000000" pitchFamily="50" charset="-128"/>
                <a:ea typeface="はれのそら明朝" panose="02000600000000000000" pitchFamily="50" charset="-128"/>
              </a:rPr>
              <a:t>のお知らせ</a:t>
            </a:r>
            <a:endParaRPr kumimoji="1" lang="ja-JP" altLang="en-US" sz="4000" dirty="0">
              <a:latin typeface="はれのそら明朝" panose="02000600000000000000" pitchFamily="50" charset="-128"/>
              <a:ea typeface="はれのそら明朝" panose="02000600000000000000" pitchFamily="50" charset="-128"/>
            </a:endParaRPr>
          </a:p>
        </p:txBody>
      </p:sp>
      <p:sp>
        <p:nvSpPr>
          <p:cNvPr id="5" name="テキスト ボックス 4"/>
          <p:cNvSpPr txBox="1"/>
          <p:nvPr/>
        </p:nvSpPr>
        <p:spPr>
          <a:xfrm>
            <a:off x="315183" y="2703835"/>
            <a:ext cx="6400800" cy="7063472"/>
          </a:xfrm>
          <a:prstGeom prst="rect">
            <a:avLst/>
          </a:prstGeom>
          <a:noFill/>
        </p:spPr>
        <p:txBody>
          <a:bodyPr wrap="square" rtlCol="0">
            <a:spAutoFit/>
          </a:bodyPr>
          <a:lstStyle/>
          <a:p>
            <a:r>
              <a:rPr lang="ja-JP" altLang="en-US" sz="2400" spc="-150" dirty="0" smtClean="0">
                <a:latin typeface="はれのそら明朝" panose="02000600000000000000" pitchFamily="50" charset="-128"/>
                <a:ea typeface="はれのそら明朝" panose="02000600000000000000" pitchFamily="50" charset="-128"/>
              </a:rPr>
              <a:t>日頃より還元陶板浴</a:t>
            </a:r>
            <a:r>
              <a:rPr lang="ja-JP" altLang="en-US" sz="2400" spc="-150" dirty="0" smtClean="0">
                <a:latin typeface="+mn-ea"/>
              </a:rPr>
              <a:t> </a:t>
            </a:r>
            <a:r>
              <a:rPr lang="ja-JP" altLang="en-US" sz="2400" spc="-150" dirty="0" smtClean="0">
                <a:latin typeface="はれのそら明朝" panose="02000600000000000000" pitchFamily="50" charset="-128"/>
                <a:ea typeface="はれのそら明朝" panose="02000600000000000000" pitchFamily="50" charset="-128"/>
              </a:rPr>
              <a:t>虎杖伝説の里</a:t>
            </a:r>
            <a:r>
              <a:rPr lang="ja-JP" altLang="en-US" sz="2400" spc="-150" dirty="0" smtClean="0">
                <a:latin typeface="+mn-ea"/>
              </a:rPr>
              <a:t> </a:t>
            </a:r>
            <a:r>
              <a:rPr lang="ja-JP" altLang="en-US" sz="2400" spc="-150" dirty="0" smtClean="0">
                <a:latin typeface="はれのそら明朝" panose="02000600000000000000" pitchFamily="50" charset="-128"/>
                <a:ea typeface="はれのそら明朝" panose="02000600000000000000" pitchFamily="50" charset="-128"/>
              </a:rPr>
              <a:t>本店をご愛顧いただき、まことにありがとうございます。</a:t>
            </a:r>
            <a:endParaRPr lang="en-US" altLang="ja-JP" sz="2400" spc="-150" dirty="0" smtClean="0">
              <a:latin typeface="はれのそら明朝" panose="02000600000000000000" pitchFamily="50" charset="-128"/>
              <a:ea typeface="はれのそら明朝" panose="02000600000000000000" pitchFamily="50" charset="-128"/>
            </a:endParaRPr>
          </a:p>
          <a:p>
            <a:endParaRPr lang="en-US" altLang="ja-JP" sz="2400" spc="-150" dirty="0" smtClean="0">
              <a:latin typeface="はれのそら明朝" panose="02000600000000000000" pitchFamily="50" charset="-128"/>
              <a:ea typeface="はれのそら明朝" panose="02000600000000000000" pitchFamily="50" charset="-128"/>
            </a:endParaRPr>
          </a:p>
          <a:p>
            <a:r>
              <a:rPr lang="ja-JP" altLang="en-US" sz="2400" spc="-150" dirty="0">
                <a:latin typeface="はれのそら明朝" panose="02000600000000000000" pitchFamily="50" charset="-128"/>
                <a:ea typeface="はれのそら明朝" panose="02000600000000000000" pitchFamily="50" charset="-128"/>
              </a:rPr>
              <a:t>誠</a:t>
            </a:r>
            <a:r>
              <a:rPr lang="ja-JP" altLang="en-US" sz="2400" spc="-150" dirty="0" smtClean="0">
                <a:latin typeface="はれのそら明朝" panose="02000600000000000000" pitchFamily="50" charset="-128"/>
                <a:ea typeface="はれのそら明朝" panose="02000600000000000000" pitchFamily="50" charset="-128"/>
              </a:rPr>
              <a:t>に</a:t>
            </a:r>
            <a:r>
              <a:rPr lang="ja-JP" altLang="en-US" sz="2400" spc="-150" dirty="0">
                <a:latin typeface="はれのそら明朝" panose="02000600000000000000" pitchFamily="50" charset="-128"/>
                <a:ea typeface="はれのそら明朝" panose="02000600000000000000" pitchFamily="50" charset="-128"/>
              </a:rPr>
              <a:t>勝手</a:t>
            </a:r>
            <a:r>
              <a:rPr lang="ja-JP" altLang="en-US" sz="2400" spc="-150" dirty="0" smtClean="0">
                <a:latin typeface="はれのそら明朝" panose="02000600000000000000" pitchFamily="50" charset="-128"/>
                <a:ea typeface="はれのそら明朝" panose="02000600000000000000" pitchFamily="50" charset="-128"/>
              </a:rPr>
              <a:t>ながら、ボイラー交換のため</a:t>
            </a:r>
            <a:r>
              <a:rPr lang="en-US" altLang="ja-JP" sz="2400" spc="-150" dirty="0" smtClean="0">
                <a:solidFill>
                  <a:srgbClr val="FF0000"/>
                </a:solidFill>
                <a:latin typeface="はれのそら明朝" panose="02000600000000000000" pitchFamily="50" charset="-128"/>
                <a:ea typeface="はれのそら明朝" panose="02000600000000000000" pitchFamily="50" charset="-128"/>
              </a:rPr>
              <a:t>7/14(</a:t>
            </a:r>
            <a:r>
              <a:rPr lang="ja-JP" altLang="en-US" sz="2400" spc="-150" dirty="0" smtClean="0">
                <a:solidFill>
                  <a:srgbClr val="FF0000"/>
                </a:solidFill>
                <a:latin typeface="はれのそら明朝" panose="02000600000000000000" pitchFamily="50" charset="-128"/>
                <a:ea typeface="はれのそら明朝" panose="02000600000000000000" pitchFamily="50" charset="-128"/>
              </a:rPr>
              <a:t>火</a:t>
            </a:r>
            <a:r>
              <a:rPr lang="en-US" altLang="ja-JP" sz="2400" spc="-150" dirty="0" smtClean="0">
                <a:solidFill>
                  <a:srgbClr val="FF0000"/>
                </a:solidFill>
                <a:latin typeface="はれのそら明朝" panose="02000600000000000000" pitchFamily="50" charset="-128"/>
                <a:ea typeface="はれのそら明朝" panose="02000600000000000000" pitchFamily="50" charset="-128"/>
              </a:rPr>
              <a:t>)</a:t>
            </a:r>
            <a:r>
              <a:rPr lang="ja-JP" altLang="en-US" sz="2400" spc="-150" dirty="0" smtClean="0">
                <a:latin typeface="はれのそら明朝" panose="02000600000000000000" pitchFamily="50" charset="-128"/>
                <a:ea typeface="はれのそら明朝" panose="02000600000000000000" pitchFamily="50" charset="-128"/>
              </a:rPr>
              <a:t>の営業時間を下記の通り変更とさせて頂きます。</a:t>
            </a:r>
            <a:endParaRPr lang="en-US" altLang="ja-JP" sz="2400" spc="-150" dirty="0" smtClean="0">
              <a:latin typeface="はれのそら明朝" panose="02000600000000000000" pitchFamily="50" charset="-128"/>
              <a:ea typeface="はれのそら明朝" panose="02000600000000000000" pitchFamily="50" charset="-128"/>
            </a:endParaRPr>
          </a:p>
          <a:p>
            <a:r>
              <a:rPr lang="ja-JP" altLang="en-US" sz="2400" spc="-150" dirty="0" smtClean="0">
                <a:latin typeface="はれのそら明朝" panose="02000600000000000000" pitchFamily="50" charset="-128"/>
                <a:ea typeface="はれのそら明朝" panose="02000600000000000000" pitchFamily="50" charset="-128"/>
              </a:rPr>
              <a:t>皆様</a:t>
            </a:r>
            <a:r>
              <a:rPr lang="ja-JP" altLang="en-US" sz="2400" spc="-150" dirty="0">
                <a:latin typeface="はれのそら明朝" panose="02000600000000000000" pitchFamily="50" charset="-128"/>
                <a:ea typeface="はれのそら明朝" panose="02000600000000000000" pitchFamily="50" charset="-128"/>
              </a:rPr>
              <a:t>にはご不便、ご迷惑をおかけ致しますことを心よりお詫び申し上げます</a:t>
            </a:r>
            <a:r>
              <a:rPr lang="ja-JP" altLang="en-US" sz="2400" spc="-150" dirty="0" smtClean="0">
                <a:latin typeface="はれのそら明朝" panose="02000600000000000000" pitchFamily="50" charset="-128"/>
                <a:ea typeface="はれのそら明朝" panose="02000600000000000000" pitchFamily="50" charset="-128"/>
              </a:rPr>
              <a:t>。</a:t>
            </a:r>
            <a:endParaRPr lang="en-US" altLang="ja-JP" sz="2400" spc="-150" dirty="0" smtClean="0">
              <a:latin typeface="はれのそら明朝" panose="02000600000000000000" pitchFamily="50" charset="-128"/>
              <a:ea typeface="はれのそら明朝" panose="02000600000000000000" pitchFamily="50" charset="-128"/>
            </a:endParaRPr>
          </a:p>
          <a:p>
            <a:endParaRPr lang="en-US" altLang="ja-JP" sz="1100" spc="-150" dirty="0">
              <a:latin typeface="はれのそら明朝" panose="02000600000000000000" pitchFamily="50" charset="-128"/>
              <a:ea typeface="はれのそら明朝" panose="02000600000000000000" pitchFamily="50" charset="-128"/>
            </a:endParaRPr>
          </a:p>
          <a:p>
            <a:endParaRPr lang="en-US" altLang="ja-JP" sz="700" spc="-150" dirty="0" smtClean="0">
              <a:latin typeface="はれのそら明朝" panose="02000600000000000000" pitchFamily="50" charset="-128"/>
              <a:ea typeface="はれのそら明朝" panose="02000600000000000000" pitchFamily="50" charset="-128"/>
            </a:endParaRPr>
          </a:p>
          <a:p>
            <a:endParaRPr lang="en-US" altLang="ja-JP" sz="600" spc="-150" dirty="0" smtClean="0">
              <a:latin typeface="はれのそら明朝" panose="02000600000000000000" pitchFamily="50" charset="-128"/>
              <a:ea typeface="はれのそら明朝" panose="02000600000000000000" pitchFamily="50" charset="-128"/>
            </a:endParaRPr>
          </a:p>
          <a:p>
            <a:pPr algn="ctr"/>
            <a:r>
              <a:rPr lang="ja-JP" altLang="en-US" sz="3600" spc="-150" dirty="0" smtClean="0">
                <a:latin typeface="はれのそら明朝" panose="02000600000000000000" pitchFamily="50" charset="-128"/>
                <a:ea typeface="はれのそら明朝" panose="02000600000000000000" pitchFamily="50" charset="-128"/>
              </a:rPr>
              <a:t>営業</a:t>
            </a:r>
            <a:r>
              <a:rPr lang="ja-JP" altLang="en-US" sz="3600" spc="-150" dirty="0">
                <a:latin typeface="はれのそら明朝" panose="02000600000000000000" pitchFamily="50" charset="-128"/>
                <a:ea typeface="はれのそら明朝" panose="02000600000000000000" pitchFamily="50" charset="-128"/>
              </a:rPr>
              <a:t>時間</a:t>
            </a:r>
            <a:endParaRPr lang="en-US" altLang="ja-JP" sz="3600" spc="-150" dirty="0" smtClean="0">
              <a:latin typeface="はれのそら明朝" panose="02000600000000000000" pitchFamily="50" charset="-128"/>
              <a:ea typeface="はれのそら明朝" panose="02000600000000000000" pitchFamily="50" charset="-128"/>
            </a:endParaRPr>
          </a:p>
          <a:p>
            <a:endParaRPr lang="en-US" altLang="ja-JP" sz="2400" spc="-150" dirty="0" smtClean="0">
              <a:latin typeface="はれのそら明朝" panose="02000600000000000000" pitchFamily="50" charset="-128"/>
              <a:ea typeface="はれのそら明朝" panose="02000600000000000000" pitchFamily="50" charset="-128"/>
            </a:endParaRPr>
          </a:p>
          <a:p>
            <a:pPr algn="ctr"/>
            <a:r>
              <a:rPr lang="en-US" altLang="ja-JP" sz="5400" spc="-150" dirty="0">
                <a:solidFill>
                  <a:srgbClr val="FF0000"/>
                </a:solidFill>
                <a:latin typeface="はれのそら明朝" panose="02000600000000000000" pitchFamily="50" charset="-128"/>
                <a:ea typeface="はれのそら明朝" panose="02000600000000000000" pitchFamily="50" charset="-128"/>
              </a:rPr>
              <a:t>2015</a:t>
            </a:r>
            <a:r>
              <a:rPr lang="ja-JP" altLang="en-US" sz="5400" spc="-150" dirty="0">
                <a:solidFill>
                  <a:srgbClr val="FF0000"/>
                </a:solidFill>
                <a:latin typeface="はれのそら明朝" panose="02000600000000000000" pitchFamily="50" charset="-128"/>
                <a:ea typeface="はれのそら明朝" panose="02000600000000000000" pitchFamily="50" charset="-128"/>
              </a:rPr>
              <a:t>年</a:t>
            </a:r>
            <a:r>
              <a:rPr lang="en-US" altLang="ja-JP" sz="5400" spc="-150" dirty="0">
                <a:solidFill>
                  <a:srgbClr val="FF0000"/>
                </a:solidFill>
                <a:latin typeface="はれのそら明朝" panose="02000600000000000000" pitchFamily="50" charset="-128"/>
                <a:ea typeface="はれのそら明朝" panose="02000600000000000000" pitchFamily="50" charset="-128"/>
              </a:rPr>
              <a:t>7</a:t>
            </a:r>
            <a:r>
              <a:rPr lang="ja-JP" altLang="en-US" sz="5400" spc="-150" dirty="0">
                <a:solidFill>
                  <a:srgbClr val="FF0000"/>
                </a:solidFill>
                <a:latin typeface="はれのそら明朝" panose="02000600000000000000" pitchFamily="50" charset="-128"/>
                <a:ea typeface="はれのそら明朝" panose="02000600000000000000" pitchFamily="50" charset="-128"/>
              </a:rPr>
              <a:t>月</a:t>
            </a:r>
            <a:r>
              <a:rPr lang="en-US" altLang="ja-JP" sz="5400" spc="-150" dirty="0">
                <a:solidFill>
                  <a:srgbClr val="FF0000"/>
                </a:solidFill>
                <a:latin typeface="はれのそら明朝" panose="02000600000000000000" pitchFamily="50" charset="-128"/>
                <a:ea typeface="はれのそら明朝" panose="02000600000000000000" pitchFamily="50" charset="-128"/>
              </a:rPr>
              <a:t>14</a:t>
            </a:r>
            <a:r>
              <a:rPr lang="ja-JP" altLang="en-US" sz="5400" spc="-150" dirty="0">
                <a:solidFill>
                  <a:srgbClr val="FF0000"/>
                </a:solidFill>
                <a:latin typeface="はれのそら明朝" panose="02000600000000000000" pitchFamily="50" charset="-128"/>
                <a:ea typeface="はれのそら明朝" panose="02000600000000000000" pitchFamily="50" charset="-128"/>
              </a:rPr>
              <a:t>日</a:t>
            </a:r>
            <a:r>
              <a:rPr lang="en-US" altLang="ja-JP" sz="5400" spc="-150" dirty="0">
                <a:solidFill>
                  <a:srgbClr val="FF0000"/>
                </a:solidFill>
                <a:latin typeface="はれのそら明朝" panose="02000600000000000000" pitchFamily="50" charset="-128"/>
                <a:ea typeface="はれのそら明朝" panose="02000600000000000000" pitchFamily="50" charset="-128"/>
              </a:rPr>
              <a:t>(</a:t>
            </a:r>
            <a:r>
              <a:rPr lang="ja-JP" altLang="en-US" sz="5400" spc="-150" dirty="0">
                <a:solidFill>
                  <a:srgbClr val="FF0000"/>
                </a:solidFill>
                <a:latin typeface="はれのそら明朝" panose="02000600000000000000" pitchFamily="50" charset="-128"/>
                <a:ea typeface="はれのそら明朝" panose="02000600000000000000" pitchFamily="50" charset="-128"/>
              </a:rPr>
              <a:t>火</a:t>
            </a:r>
            <a:r>
              <a:rPr lang="en-US" altLang="ja-JP" sz="5400" spc="-150" dirty="0">
                <a:solidFill>
                  <a:srgbClr val="FF0000"/>
                </a:solidFill>
                <a:latin typeface="はれのそら明朝" panose="02000600000000000000" pitchFamily="50" charset="-128"/>
                <a:ea typeface="はれのそら明朝" panose="02000600000000000000" pitchFamily="50" charset="-128"/>
              </a:rPr>
              <a:t>)</a:t>
            </a:r>
          </a:p>
          <a:p>
            <a:pPr algn="ctr"/>
            <a:r>
              <a:rPr lang="en-US" altLang="ja-JP" sz="5400" spc="-150" dirty="0">
                <a:solidFill>
                  <a:srgbClr val="FF0000"/>
                </a:solidFill>
                <a:latin typeface="はれのそら明朝" panose="02000600000000000000" pitchFamily="50" charset="-128"/>
                <a:ea typeface="はれのそら明朝" panose="02000600000000000000" pitchFamily="50" charset="-128"/>
              </a:rPr>
              <a:t>16:00</a:t>
            </a:r>
            <a:r>
              <a:rPr lang="ja-JP" altLang="en-US" sz="5400" spc="-150" dirty="0">
                <a:solidFill>
                  <a:srgbClr val="FF0000"/>
                </a:solidFill>
                <a:latin typeface="はれのそら明朝" panose="02000600000000000000" pitchFamily="50" charset="-128"/>
                <a:ea typeface="はれのそら明朝" panose="02000600000000000000" pitchFamily="50" charset="-128"/>
              </a:rPr>
              <a:t>～</a:t>
            </a:r>
            <a:r>
              <a:rPr lang="en-US" altLang="ja-JP" sz="5400" spc="-150" dirty="0">
                <a:solidFill>
                  <a:srgbClr val="FF0000"/>
                </a:solidFill>
                <a:latin typeface="はれのそら明朝" panose="02000600000000000000" pitchFamily="50" charset="-128"/>
                <a:ea typeface="はれのそら明朝" panose="02000600000000000000" pitchFamily="50" charset="-128"/>
              </a:rPr>
              <a:t>21:00</a:t>
            </a:r>
          </a:p>
          <a:p>
            <a:pPr algn="ctr"/>
            <a:r>
              <a:rPr lang="en-US" altLang="ja-JP" sz="3200" spc="-150" dirty="0">
                <a:latin typeface="はれのそら明朝" panose="02000600000000000000" pitchFamily="50" charset="-128"/>
                <a:ea typeface="はれのそら明朝" panose="02000600000000000000" pitchFamily="50" charset="-128"/>
              </a:rPr>
              <a:t>(</a:t>
            </a:r>
            <a:r>
              <a:rPr lang="ja-JP" altLang="en-US" sz="3200" spc="-150" dirty="0">
                <a:latin typeface="はれのそら明朝" panose="02000600000000000000" pitchFamily="50" charset="-128"/>
                <a:ea typeface="はれのそら明朝" panose="02000600000000000000" pitchFamily="50" charset="-128"/>
              </a:rPr>
              <a:t>最終受付</a:t>
            </a:r>
            <a:r>
              <a:rPr lang="ja-JP" altLang="en-US" sz="3200" spc="-150" dirty="0">
                <a:latin typeface="ＭＳ Ｐゴシック" panose="020B0600070205080204" pitchFamily="50" charset="-128"/>
              </a:rPr>
              <a:t>　</a:t>
            </a:r>
            <a:r>
              <a:rPr lang="en-US" altLang="ja-JP" sz="3200" spc="-150" dirty="0">
                <a:latin typeface="はれのそら明朝" panose="02000600000000000000" pitchFamily="50" charset="-128"/>
                <a:ea typeface="はれのそら明朝" panose="02000600000000000000" pitchFamily="50" charset="-128"/>
              </a:rPr>
              <a:t>20:00)</a:t>
            </a:r>
          </a:p>
          <a:p>
            <a:endParaRPr lang="en-US" altLang="ja-JP" sz="2400" spc="-150" dirty="0" smtClean="0">
              <a:latin typeface="はれのそら明朝" panose="02000600000000000000" pitchFamily="50" charset="-128"/>
              <a:ea typeface="はれのそら明朝" panose="02000600000000000000" pitchFamily="50" charset="-128"/>
            </a:endParaRPr>
          </a:p>
          <a:p>
            <a:endParaRPr lang="en-US" altLang="ja-JP" sz="2400" spc="-150" dirty="0" smtClean="0">
              <a:latin typeface="はれのそら明朝" panose="02000600000000000000" pitchFamily="50" charset="-128"/>
              <a:ea typeface="はれのそら明朝" panose="02000600000000000000" pitchFamily="50" charset="-128"/>
            </a:endParaRPr>
          </a:p>
        </p:txBody>
      </p:sp>
      <p:pic>
        <p:nvPicPr>
          <p:cNvPr id="8" name="図 7"/>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337245" y="9195637"/>
            <a:ext cx="2356676" cy="710363"/>
          </a:xfrm>
          <a:prstGeom prst="rect">
            <a:avLst/>
          </a:prstGeom>
        </p:spPr>
      </p:pic>
      <p:pic>
        <p:nvPicPr>
          <p:cNvPr id="10" name="図 9"/>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95772" y="112338"/>
            <a:ext cx="1031748" cy="281982"/>
          </a:xfrm>
          <a:prstGeom prst="rect">
            <a:avLst/>
          </a:prstGeom>
        </p:spPr>
      </p:pic>
    </p:spTree>
    <p:extLst>
      <p:ext uri="{BB962C8B-B14F-4D97-AF65-F5344CB8AC3E}">
        <p14:creationId xmlns:p14="http://schemas.microsoft.com/office/powerpoint/2010/main" val="775306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192369"/>
            <a:ext cx="6851904" cy="2800767"/>
          </a:xfrm>
          <a:prstGeom prst="rect">
            <a:avLst/>
          </a:prstGeom>
          <a:noFill/>
        </p:spPr>
        <p:txBody>
          <a:bodyPr wrap="square" rtlCol="0">
            <a:spAutoFit/>
          </a:bodyPr>
          <a:lstStyle/>
          <a:p>
            <a:pPr algn="ctr"/>
            <a:r>
              <a:rPr lang="ja-JP" altLang="en-US" sz="4000" dirty="0" smtClean="0">
                <a:latin typeface="はれのそら明朝" panose="02000600000000000000" pitchFamily="50" charset="-128"/>
                <a:ea typeface="はれのそら明朝" panose="02000600000000000000" pitchFamily="50" charset="-128"/>
              </a:rPr>
              <a:t>陶板</a:t>
            </a:r>
            <a:r>
              <a:rPr kumimoji="1" lang="ja-JP" altLang="en-US" sz="4000" dirty="0" smtClean="0">
                <a:latin typeface="はれのそら明朝" panose="02000600000000000000" pitchFamily="50" charset="-128"/>
                <a:ea typeface="はれのそら明朝" panose="02000600000000000000" pitchFamily="50" charset="-128"/>
              </a:rPr>
              <a:t>設備点検による</a:t>
            </a:r>
            <a:endParaRPr kumimoji="1" lang="en-US" altLang="ja-JP" sz="4000" dirty="0" smtClean="0">
              <a:latin typeface="はれのそら明朝" panose="02000600000000000000" pitchFamily="50" charset="-128"/>
              <a:ea typeface="はれのそら明朝" panose="02000600000000000000" pitchFamily="50" charset="-128"/>
            </a:endParaRPr>
          </a:p>
          <a:p>
            <a:pPr algn="ctr"/>
            <a:r>
              <a:rPr lang="ja-JP" altLang="en-US" sz="9600" dirty="0" smtClean="0">
                <a:solidFill>
                  <a:srgbClr val="FF0000"/>
                </a:solidFill>
                <a:latin typeface="はれのそら明朝" panose="02000600000000000000" pitchFamily="50" charset="-128"/>
                <a:ea typeface="はれのそら明朝" panose="02000600000000000000" pitchFamily="50" charset="-128"/>
              </a:rPr>
              <a:t>臨時休業</a:t>
            </a:r>
            <a:endParaRPr lang="en-US" altLang="ja-JP" sz="9600" dirty="0" smtClean="0">
              <a:solidFill>
                <a:srgbClr val="FF0000"/>
              </a:solidFill>
              <a:latin typeface="はれのそら明朝" panose="02000600000000000000" pitchFamily="50" charset="-128"/>
              <a:ea typeface="はれのそら明朝" panose="02000600000000000000" pitchFamily="50" charset="-128"/>
            </a:endParaRPr>
          </a:p>
          <a:p>
            <a:pPr algn="ctr"/>
            <a:r>
              <a:rPr lang="ja-JP" altLang="en-US" sz="4000" dirty="0" smtClean="0">
                <a:latin typeface="はれのそら明朝" panose="02000600000000000000" pitchFamily="50" charset="-128"/>
                <a:ea typeface="はれのそら明朝" panose="02000600000000000000" pitchFamily="50" charset="-128"/>
              </a:rPr>
              <a:t>のお知らせ</a:t>
            </a:r>
            <a:endParaRPr kumimoji="1" lang="ja-JP" altLang="en-US" sz="4000" dirty="0">
              <a:latin typeface="はれのそら明朝" panose="02000600000000000000" pitchFamily="50" charset="-128"/>
              <a:ea typeface="はれのそら明朝" panose="02000600000000000000" pitchFamily="50" charset="-128"/>
            </a:endParaRPr>
          </a:p>
        </p:txBody>
      </p:sp>
      <p:sp>
        <p:nvSpPr>
          <p:cNvPr id="5" name="テキスト ボックス 4"/>
          <p:cNvSpPr txBox="1"/>
          <p:nvPr/>
        </p:nvSpPr>
        <p:spPr>
          <a:xfrm>
            <a:off x="316992" y="3285744"/>
            <a:ext cx="6400800" cy="5262979"/>
          </a:xfrm>
          <a:prstGeom prst="rect">
            <a:avLst/>
          </a:prstGeom>
          <a:noFill/>
        </p:spPr>
        <p:txBody>
          <a:bodyPr wrap="square" rtlCol="0">
            <a:spAutoFit/>
          </a:bodyPr>
          <a:lstStyle/>
          <a:p>
            <a:r>
              <a:rPr lang="ja-JP" altLang="en-US" sz="2400" spc="-150" dirty="0" smtClean="0">
                <a:latin typeface="はれのそら明朝" panose="02000600000000000000" pitchFamily="50" charset="-128"/>
                <a:ea typeface="はれのそら明朝" panose="02000600000000000000" pitchFamily="50" charset="-128"/>
              </a:rPr>
              <a:t>日頃より還元陶板浴</a:t>
            </a:r>
            <a:r>
              <a:rPr lang="ja-JP" altLang="en-US" sz="2400" spc="-150" dirty="0" smtClean="0">
                <a:latin typeface="+mn-ea"/>
              </a:rPr>
              <a:t> </a:t>
            </a:r>
            <a:r>
              <a:rPr lang="ja-JP" altLang="en-US" sz="2400" spc="-150" dirty="0" smtClean="0">
                <a:latin typeface="はれのそら明朝" panose="02000600000000000000" pitchFamily="50" charset="-128"/>
                <a:ea typeface="はれのそら明朝" panose="02000600000000000000" pitchFamily="50" charset="-128"/>
              </a:rPr>
              <a:t>虎杖伝説の里</a:t>
            </a:r>
            <a:r>
              <a:rPr lang="ja-JP" altLang="en-US" sz="2400" spc="-150" dirty="0" smtClean="0">
                <a:latin typeface="+mn-ea"/>
              </a:rPr>
              <a:t> </a:t>
            </a:r>
            <a:r>
              <a:rPr lang="ja-JP" altLang="en-US" sz="2400" spc="-150" dirty="0" smtClean="0">
                <a:latin typeface="はれのそら明朝" panose="02000600000000000000" pitchFamily="50" charset="-128"/>
                <a:ea typeface="はれのそら明朝" panose="02000600000000000000" pitchFamily="50" charset="-128"/>
              </a:rPr>
              <a:t>本店をご愛顧いただき、まことにありがとうございます。</a:t>
            </a:r>
            <a:endParaRPr lang="en-US" altLang="ja-JP" sz="2400" spc="-150" dirty="0" smtClean="0">
              <a:latin typeface="はれのそら明朝" panose="02000600000000000000" pitchFamily="50" charset="-128"/>
              <a:ea typeface="はれのそら明朝" panose="02000600000000000000" pitchFamily="50" charset="-128"/>
            </a:endParaRPr>
          </a:p>
          <a:p>
            <a:endParaRPr lang="en-US" altLang="ja-JP" sz="2400" spc="-150" dirty="0" smtClean="0">
              <a:latin typeface="はれのそら明朝" panose="02000600000000000000" pitchFamily="50" charset="-128"/>
              <a:ea typeface="はれのそら明朝" panose="02000600000000000000" pitchFamily="50" charset="-128"/>
            </a:endParaRPr>
          </a:p>
          <a:p>
            <a:r>
              <a:rPr lang="ja-JP" altLang="en-US" sz="2400" spc="-150" dirty="0">
                <a:latin typeface="はれのそら明朝" panose="02000600000000000000" pitchFamily="50" charset="-128"/>
                <a:ea typeface="はれのそら明朝" panose="02000600000000000000" pitchFamily="50" charset="-128"/>
              </a:rPr>
              <a:t>誠</a:t>
            </a:r>
            <a:r>
              <a:rPr lang="ja-JP" altLang="en-US" sz="2400" spc="-150" dirty="0" smtClean="0">
                <a:latin typeface="はれのそら明朝" panose="02000600000000000000" pitchFamily="50" charset="-128"/>
                <a:ea typeface="はれのそら明朝" panose="02000600000000000000" pitchFamily="50" charset="-128"/>
              </a:rPr>
              <a:t>に</a:t>
            </a:r>
            <a:r>
              <a:rPr lang="ja-JP" altLang="en-US" sz="2400" spc="-150" dirty="0">
                <a:latin typeface="はれのそら明朝" panose="02000600000000000000" pitchFamily="50" charset="-128"/>
                <a:ea typeface="はれのそら明朝" panose="02000600000000000000" pitchFamily="50" charset="-128"/>
              </a:rPr>
              <a:t>勝手</a:t>
            </a:r>
            <a:r>
              <a:rPr lang="ja-JP" altLang="en-US" sz="2400" spc="-150" dirty="0" smtClean="0">
                <a:latin typeface="はれのそら明朝" panose="02000600000000000000" pitchFamily="50" charset="-128"/>
                <a:ea typeface="はれのそら明朝" panose="02000600000000000000" pitchFamily="50" charset="-128"/>
              </a:rPr>
              <a:t>ながら、陶板設備工事のため近日中に</a:t>
            </a:r>
            <a:r>
              <a:rPr lang="ja-JP" altLang="en-US" sz="2400" spc="-150" dirty="0" smtClean="0">
                <a:solidFill>
                  <a:srgbClr val="FF0000"/>
                </a:solidFill>
                <a:latin typeface="はれのそら明朝" panose="02000600000000000000" pitchFamily="50" charset="-128"/>
                <a:ea typeface="はれのそら明朝" panose="02000600000000000000" pitchFamily="50" charset="-128"/>
              </a:rPr>
              <a:t>半日～一日ほど臨時休業</a:t>
            </a:r>
            <a:r>
              <a:rPr lang="ja-JP" altLang="en-US" sz="2400" spc="-150" dirty="0" smtClean="0">
                <a:latin typeface="はれのそら明朝" panose="02000600000000000000" pitchFamily="50" charset="-128"/>
                <a:ea typeface="はれのそら明朝" panose="02000600000000000000" pitchFamily="50" charset="-128"/>
              </a:rPr>
              <a:t>させていただきます。</a:t>
            </a:r>
            <a:endParaRPr lang="en-US" altLang="ja-JP" sz="2400" spc="-150" dirty="0" smtClean="0">
              <a:latin typeface="はれのそら明朝" panose="02000600000000000000" pitchFamily="50" charset="-128"/>
              <a:ea typeface="はれのそら明朝" panose="02000600000000000000" pitchFamily="50" charset="-128"/>
            </a:endParaRPr>
          </a:p>
          <a:p>
            <a:r>
              <a:rPr lang="ja-JP" altLang="en-US" sz="2400" spc="-150" dirty="0">
                <a:latin typeface="はれのそら明朝" panose="02000600000000000000" pitchFamily="50" charset="-128"/>
                <a:ea typeface="はれのそら明朝" panose="02000600000000000000" pitchFamily="50" charset="-128"/>
              </a:rPr>
              <a:t>皆様</a:t>
            </a:r>
            <a:r>
              <a:rPr lang="ja-JP" altLang="en-US" sz="2400" spc="-150" dirty="0" smtClean="0">
                <a:latin typeface="はれのそら明朝" panose="02000600000000000000" pitchFamily="50" charset="-128"/>
                <a:ea typeface="はれのそら明朝" panose="02000600000000000000" pitchFamily="50" charset="-128"/>
              </a:rPr>
              <a:t>にはご不便、ご迷惑をおかけ致しますことをお詫び申し上げます。</a:t>
            </a:r>
            <a:endParaRPr lang="en-US" altLang="ja-JP" sz="2400" spc="-150" dirty="0" smtClean="0">
              <a:latin typeface="はれのそら明朝" panose="02000600000000000000" pitchFamily="50" charset="-128"/>
              <a:ea typeface="はれのそら明朝" panose="02000600000000000000" pitchFamily="50" charset="-128"/>
            </a:endParaRPr>
          </a:p>
          <a:p>
            <a:endParaRPr lang="en-US" altLang="ja-JP" sz="2400" spc="-150" dirty="0" smtClean="0">
              <a:latin typeface="はれのそら明朝" panose="02000600000000000000" pitchFamily="50" charset="-128"/>
              <a:ea typeface="はれのそら明朝" panose="02000600000000000000" pitchFamily="50" charset="-128"/>
            </a:endParaRPr>
          </a:p>
          <a:p>
            <a:endParaRPr lang="en-US" altLang="ja-JP" sz="2400" spc="-150" dirty="0" smtClean="0">
              <a:latin typeface="はれのそら明朝" panose="02000600000000000000" pitchFamily="50" charset="-128"/>
              <a:ea typeface="はれのそら明朝" panose="02000600000000000000" pitchFamily="50" charset="-128"/>
            </a:endParaRPr>
          </a:p>
          <a:p>
            <a:r>
              <a:rPr lang="ja-JP" altLang="en-US" sz="2400" spc="-150" dirty="0" smtClean="0">
                <a:latin typeface="はれのそら明朝" panose="02000600000000000000" pitchFamily="50" charset="-128"/>
                <a:ea typeface="はれのそら明朝" panose="02000600000000000000" pitchFamily="50" charset="-128"/>
              </a:rPr>
              <a:t>日付が確定次第、店内掲示・ツイッター等でご連絡致しますが、急な休業の可能性もございますので、ご来店の際はなるべく</a:t>
            </a:r>
            <a:r>
              <a:rPr lang="ja-JP" altLang="en-US" sz="2400" spc="-150" dirty="0" smtClean="0">
                <a:solidFill>
                  <a:srgbClr val="FF0000"/>
                </a:solidFill>
                <a:latin typeface="はれのそら明朝" panose="02000600000000000000" pitchFamily="50" charset="-128"/>
                <a:ea typeface="はれのそら明朝" panose="02000600000000000000" pitchFamily="50" charset="-128"/>
              </a:rPr>
              <a:t>お電話にてご予約・ご確認の上</a:t>
            </a:r>
            <a:r>
              <a:rPr lang="ja-JP" altLang="en-US" sz="2400" spc="-150" dirty="0" smtClean="0">
                <a:latin typeface="はれのそら明朝" panose="02000600000000000000" pitchFamily="50" charset="-128"/>
                <a:ea typeface="はれのそら明朝" panose="02000600000000000000" pitchFamily="50" charset="-128"/>
              </a:rPr>
              <a:t>お</a:t>
            </a:r>
            <a:r>
              <a:rPr lang="ja-JP" altLang="en-US" sz="2400" spc="-150" dirty="0">
                <a:latin typeface="はれのそら明朝" panose="02000600000000000000" pitchFamily="50" charset="-128"/>
                <a:ea typeface="はれのそら明朝" panose="02000600000000000000" pitchFamily="50" charset="-128"/>
              </a:rPr>
              <a:t>越</a:t>
            </a:r>
            <a:r>
              <a:rPr lang="ja-JP" altLang="en-US" sz="2400" spc="-150" dirty="0" smtClean="0">
                <a:latin typeface="はれのそら明朝" panose="02000600000000000000" pitchFamily="50" charset="-128"/>
                <a:ea typeface="はれのそら明朝" panose="02000600000000000000" pitchFamily="50" charset="-128"/>
              </a:rPr>
              <a:t>しくださいますよう、ご協力をよろしくお願い申し上げます。</a:t>
            </a:r>
            <a:endParaRPr lang="en-US" altLang="ja-JP" sz="2400" spc="-150" dirty="0" smtClean="0">
              <a:latin typeface="はれのそら明朝" panose="02000600000000000000" pitchFamily="50" charset="-128"/>
              <a:ea typeface="はれのそら明朝" panose="02000600000000000000" pitchFamily="50" charset="-128"/>
            </a:endParaRPr>
          </a:p>
        </p:txBody>
      </p:sp>
      <p:pic>
        <p:nvPicPr>
          <p:cNvPr id="8" name="図 7"/>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337245" y="9195637"/>
            <a:ext cx="2356676" cy="710363"/>
          </a:xfrm>
          <a:prstGeom prst="rect">
            <a:avLst/>
          </a:prstGeom>
        </p:spPr>
      </p:pic>
      <p:pic>
        <p:nvPicPr>
          <p:cNvPr id="10" name="図 9"/>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95772" y="112338"/>
            <a:ext cx="1031748" cy="281982"/>
          </a:xfrm>
          <a:prstGeom prst="rect">
            <a:avLst/>
          </a:prstGeom>
        </p:spPr>
      </p:pic>
    </p:spTree>
    <p:extLst>
      <p:ext uri="{BB962C8B-B14F-4D97-AF65-F5344CB8AC3E}">
        <p14:creationId xmlns:p14="http://schemas.microsoft.com/office/powerpoint/2010/main" val="845883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93365" y="825383"/>
            <a:ext cx="6271268" cy="923330"/>
          </a:xfrm>
          <a:prstGeom prst="rect">
            <a:avLst/>
          </a:prstGeom>
          <a:noFill/>
        </p:spPr>
        <p:txBody>
          <a:bodyPr wrap="none" lIns="91440" tIns="45720" rIns="91440" bIns="45720">
            <a:spAutoFit/>
          </a:bodyPr>
          <a:lstStyle/>
          <a:p>
            <a:pPr algn="ctr"/>
            <a:r>
              <a:rPr lang="ja-JP" altLang="en-US"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消防点検のお知らせ</a:t>
            </a:r>
            <a:endParaRPr lang="en-US" altLang="ja-JP"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5" name="テキスト ボックス 4"/>
          <p:cNvSpPr txBox="1"/>
          <p:nvPr/>
        </p:nvSpPr>
        <p:spPr>
          <a:xfrm>
            <a:off x="653239" y="2165191"/>
            <a:ext cx="5551520" cy="1569660"/>
          </a:xfrm>
          <a:prstGeom prst="rect">
            <a:avLst/>
          </a:prstGeom>
          <a:noFill/>
        </p:spPr>
        <p:txBody>
          <a:bodyPr wrap="none" rtlCol="0">
            <a:spAutoFit/>
          </a:bodyPr>
          <a:lstStyle/>
          <a:p>
            <a:r>
              <a:rPr kumimoji="1" lang="en-US" altLang="ja-JP" sz="4800" dirty="0" smtClean="0">
                <a:solidFill>
                  <a:srgbClr val="FF0000"/>
                </a:solidFill>
              </a:rPr>
              <a:t>2014</a:t>
            </a:r>
            <a:r>
              <a:rPr kumimoji="1" lang="ja-JP" altLang="en-US" sz="4800" dirty="0" smtClean="0">
                <a:solidFill>
                  <a:srgbClr val="FF0000"/>
                </a:solidFill>
              </a:rPr>
              <a:t>年</a:t>
            </a:r>
            <a:endParaRPr kumimoji="1" lang="en-US" altLang="ja-JP" sz="4800" dirty="0" smtClean="0">
              <a:solidFill>
                <a:srgbClr val="FF0000"/>
              </a:solidFill>
            </a:endParaRPr>
          </a:p>
          <a:p>
            <a:r>
              <a:rPr kumimoji="1" lang="en-US" altLang="ja-JP" sz="4800" dirty="0" smtClean="0">
                <a:solidFill>
                  <a:srgbClr val="FF0000"/>
                </a:solidFill>
              </a:rPr>
              <a:t>12</a:t>
            </a:r>
            <a:r>
              <a:rPr kumimoji="1" lang="ja-JP" altLang="en-US" sz="4800" dirty="0" smtClean="0">
                <a:solidFill>
                  <a:srgbClr val="FF0000"/>
                </a:solidFill>
              </a:rPr>
              <a:t>月</a:t>
            </a:r>
            <a:r>
              <a:rPr kumimoji="1" lang="en-US" altLang="ja-JP" sz="4800" dirty="0" smtClean="0">
                <a:solidFill>
                  <a:srgbClr val="FF0000"/>
                </a:solidFill>
              </a:rPr>
              <a:t>7</a:t>
            </a:r>
            <a:r>
              <a:rPr lang="ja-JP" altLang="en-US" sz="4800" dirty="0" smtClean="0">
                <a:solidFill>
                  <a:srgbClr val="FF0000"/>
                </a:solidFill>
              </a:rPr>
              <a:t>日（日）　</a:t>
            </a:r>
            <a:r>
              <a:rPr lang="en-US" altLang="ja-JP" sz="4800" dirty="0" smtClean="0">
                <a:solidFill>
                  <a:srgbClr val="FF0000"/>
                </a:solidFill>
              </a:rPr>
              <a:t>10</a:t>
            </a:r>
            <a:r>
              <a:rPr lang="ja-JP" altLang="en-US" sz="4800" dirty="0" smtClean="0">
                <a:solidFill>
                  <a:srgbClr val="FF0000"/>
                </a:solidFill>
              </a:rPr>
              <a:t>：</a:t>
            </a:r>
            <a:r>
              <a:rPr lang="en-US" altLang="ja-JP" sz="4800" dirty="0" smtClean="0">
                <a:solidFill>
                  <a:srgbClr val="FF0000"/>
                </a:solidFill>
              </a:rPr>
              <a:t>00</a:t>
            </a:r>
            <a:endParaRPr kumimoji="1" lang="ja-JP" altLang="en-US" sz="4800" dirty="0">
              <a:solidFill>
                <a:srgbClr val="FF0000"/>
              </a:solidFill>
            </a:endParaRPr>
          </a:p>
        </p:txBody>
      </p:sp>
      <p:sp>
        <p:nvSpPr>
          <p:cNvPr id="6" name="テキスト ボックス 5"/>
          <p:cNvSpPr txBox="1"/>
          <p:nvPr/>
        </p:nvSpPr>
        <p:spPr>
          <a:xfrm>
            <a:off x="530731" y="3816096"/>
            <a:ext cx="5796536" cy="1785104"/>
          </a:xfrm>
          <a:prstGeom prst="rect">
            <a:avLst/>
          </a:prstGeom>
          <a:noFill/>
        </p:spPr>
        <p:txBody>
          <a:bodyPr wrap="square" rtlCol="0">
            <a:spAutoFit/>
          </a:bodyPr>
          <a:lstStyle/>
          <a:p>
            <a:r>
              <a:rPr kumimoji="1" lang="ja-JP" altLang="en-US" sz="2200" dirty="0" smtClean="0"/>
              <a:t>上記日程にて当ビルの消防点検がございます。</a:t>
            </a:r>
            <a:endParaRPr kumimoji="1" lang="en-US" altLang="ja-JP" sz="2200" dirty="0" smtClean="0"/>
          </a:p>
          <a:p>
            <a:r>
              <a:rPr lang="ja-JP" altLang="en-US" sz="2200" dirty="0" smtClean="0"/>
              <a:t>点検に際し</a:t>
            </a:r>
            <a:r>
              <a:rPr lang="ja-JP" altLang="en-US" sz="2200" dirty="0"/>
              <a:t>、</a:t>
            </a:r>
            <a:r>
              <a:rPr lang="ja-JP" altLang="en-US" sz="2200" dirty="0" smtClean="0"/>
              <a:t>非常ベルが鳴りますが火災ではございません。ご安心下さい。</a:t>
            </a:r>
            <a:endParaRPr lang="en-US" altLang="ja-JP" sz="2200" dirty="0" smtClean="0"/>
          </a:p>
          <a:p>
            <a:r>
              <a:rPr kumimoji="1" lang="ja-JP" altLang="en-US" sz="2200" dirty="0"/>
              <a:t>皆</a:t>
            </a:r>
            <a:r>
              <a:rPr kumimoji="1" lang="ja-JP" altLang="en-US" sz="2200" dirty="0" smtClean="0"/>
              <a:t>さまのご理解・ご協力の程、どうぞ宜しくお願い致します。</a:t>
            </a:r>
            <a:endParaRPr kumimoji="1" lang="ja-JP" altLang="en-US" sz="2200" dirty="0"/>
          </a:p>
        </p:txBody>
      </p:sp>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58156" y="181861"/>
            <a:ext cx="1647444" cy="450255"/>
          </a:xfrm>
          <a:prstGeom prst="rect">
            <a:avLst/>
          </a:prstGeom>
        </p:spPr>
      </p:pic>
      <p:pic>
        <p:nvPicPr>
          <p:cNvPr id="8" name="図 7"/>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925824" y="8226390"/>
            <a:ext cx="2882440" cy="868841"/>
          </a:xfrm>
          <a:prstGeom prst="rect">
            <a:avLst/>
          </a:prstGeom>
        </p:spPr>
      </p:pic>
      <p:sp>
        <p:nvSpPr>
          <p:cNvPr id="9" name="テキスト ボックス 8"/>
          <p:cNvSpPr txBox="1"/>
          <p:nvPr/>
        </p:nvSpPr>
        <p:spPr>
          <a:xfrm>
            <a:off x="88982" y="6837586"/>
            <a:ext cx="6680034" cy="830997"/>
          </a:xfrm>
          <a:prstGeom prst="rect">
            <a:avLst/>
          </a:prstGeom>
          <a:noFill/>
        </p:spPr>
        <p:txBody>
          <a:bodyPr wrap="none" rtlCol="0">
            <a:spAutoFit/>
          </a:bodyPr>
          <a:lstStyle/>
          <a:p>
            <a:r>
              <a:rPr kumimoji="1" lang="ja-JP" altLang="en-US" sz="2400" dirty="0" smtClean="0"/>
              <a:t>なお、陶板浴室内にも音が響く場合がございます。</a:t>
            </a:r>
            <a:endParaRPr kumimoji="1" lang="en-US" altLang="ja-JP" sz="2400" dirty="0" smtClean="0"/>
          </a:p>
          <a:p>
            <a:r>
              <a:rPr lang="ja-JP" altLang="en-US" sz="2400" dirty="0" smtClean="0"/>
              <a:t>ご</a:t>
            </a:r>
            <a:r>
              <a:rPr lang="ja-JP" altLang="en-US" sz="2400" dirty="0"/>
              <a:t>迷惑</a:t>
            </a:r>
            <a:r>
              <a:rPr lang="ja-JP" altLang="en-US" sz="2400" dirty="0" smtClean="0"/>
              <a:t>をお掛け</a:t>
            </a:r>
            <a:r>
              <a:rPr lang="ja-JP" altLang="en-US" sz="2400" dirty="0"/>
              <a:t>致</a:t>
            </a:r>
            <a:r>
              <a:rPr lang="ja-JP" altLang="en-US" sz="2400" dirty="0" smtClean="0"/>
              <a:t>しますが、ご了承下さい。</a:t>
            </a:r>
            <a:endParaRPr kumimoji="1" lang="ja-JP" altLang="en-US" sz="2400" dirty="0"/>
          </a:p>
        </p:txBody>
      </p:sp>
    </p:spTree>
    <p:extLst>
      <p:ext uri="{BB962C8B-B14F-4D97-AF65-F5344CB8AC3E}">
        <p14:creationId xmlns:p14="http://schemas.microsoft.com/office/powerpoint/2010/main" val="2099461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31382" y="204343"/>
            <a:ext cx="6189340" cy="1960033"/>
          </a:xfrm>
        </p:spPr>
        <p:txBody>
          <a:bodyPr>
            <a:normAutofit fontScale="90000"/>
          </a:bodyPr>
          <a:lstStyle/>
          <a:p>
            <a:r>
              <a:rPr lang="en-US" altLang="ja-JP" sz="5300" b="1" dirty="0">
                <a:solidFill>
                  <a:srgbClr val="FF0000"/>
                </a:solidFill>
              </a:rPr>
              <a:t>10/13(</a:t>
            </a:r>
            <a:r>
              <a:rPr lang="ja-JP" altLang="en-US" sz="5300" b="1" dirty="0">
                <a:solidFill>
                  <a:srgbClr val="FF0000"/>
                </a:solidFill>
              </a:rPr>
              <a:t>月</a:t>
            </a:r>
            <a:r>
              <a:rPr lang="en-US" altLang="ja-JP" sz="5300" b="1" dirty="0">
                <a:solidFill>
                  <a:srgbClr val="FF0000"/>
                </a:solidFill>
              </a:rPr>
              <a:t>)</a:t>
            </a:r>
            <a:r>
              <a:rPr lang="ja-JP" altLang="en-US" sz="5300" b="1" dirty="0">
                <a:solidFill>
                  <a:srgbClr val="FF0000"/>
                </a:solidFill>
              </a:rPr>
              <a:t>・</a:t>
            </a:r>
            <a:r>
              <a:rPr lang="en-US" altLang="ja-JP" sz="5300" b="1" dirty="0">
                <a:solidFill>
                  <a:srgbClr val="00B050"/>
                </a:solidFill>
              </a:rPr>
              <a:t>10/14(</a:t>
            </a:r>
            <a:r>
              <a:rPr lang="ja-JP" altLang="en-US" sz="5300" b="1" dirty="0">
                <a:solidFill>
                  <a:srgbClr val="00B050"/>
                </a:solidFill>
              </a:rPr>
              <a:t>火</a:t>
            </a:r>
            <a:r>
              <a:rPr lang="en-US" altLang="ja-JP" sz="5300" b="1" dirty="0">
                <a:solidFill>
                  <a:srgbClr val="00B050"/>
                </a:solidFill>
              </a:rPr>
              <a:t>)</a:t>
            </a:r>
            <a:r>
              <a:rPr lang="ja-JP" altLang="en-US" sz="5400" b="1" dirty="0">
                <a:solidFill>
                  <a:srgbClr val="FF0000"/>
                </a:solidFill>
              </a:rPr>
              <a:t>の</a:t>
            </a:r>
            <a:r>
              <a:rPr lang="en-US" altLang="ja-JP" sz="5400" b="1" dirty="0">
                <a:solidFill>
                  <a:srgbClr val="FF0000"/>
                </a:solidFill>
              </a:rPr>
              <a:t/>
            </a:r>
            <a:br>
              <a:rPr lang="en-US" altLang="ja-JP" sz="5400" b="1" dirty="0">
                <a:solidFill>
                  <a:srgbClr val="FF0000"/>
                </a:solidFill>
              </a:rPr>
            </a:br>
            <a:r>
              <a:rPr lang="ja-JP" altLang="en-US" sz="5400" b="1" dirty="0">
                <a:solidFill>
                  <a:srgbClr val="FF0000"/>
                </a:solidFill>
              </a:rPr>
              <a:t>営業時間について</a:t>
            </a:r>
          </a:p>
        </p:txBody>
      </p:sp>
      <p:sp>
        <p:nvSpPr>
          <p:cNvPr id="3" name="サブタイトル 2"/>
          <p:cNvSpPr>
            <a:spLocks noGrp="1"/>
          </p:cNvSpPr>
          <p:nvPr>
            <p:ph type="subTitle" idx="1"/>
          </p:nvPr>
        </p:nvSpPr>
        <p:spPr>
          <a:xfrm>
            <a:off x="188532" y="2241654"/>
            <a:ext cx="6675040" cy="4557031"/>
          </a:xfrm>
        </p:spPr>
        <p:txBody>
          <a:bodyPr>
            <a:noAutofit/>
          </a:bodyPr>
          <a:lstStyle/>
          <a:p>
            <a:pPr algn="l"/>
            <a:r>
              <a:rPr lang="ja-JP" altLang="en-US" sz="2400" b="1" dirty="0">
                <a:solidFill>
                  <a:schemeClr val="tx1"/>
                </a:solidFill>
              </a:rPr>
              <a:t>台風第</a:t>
            </a:r>
            <a:r>
              <a:rPr lang="en-US" altLang="ja-JP" sz="2400" b="1" dirty="0">
                <a:solidFill>
                  <a:schemeClr val="tx1"/>
                </a:solidFill>
              </a:rPr>
              <a:t>19</a:t>
            </a:r>
            <a:r>
              <a:rPr lang="ja-JP" altLang="en-US" sz="2400" b="1" dirty="0">
                <a:solidFill>
                  <a:schemeClr val="tx1"/>
                </a:solidFill>
              </a:rPr>
              <a:t>号 の接近により、首都圏で悪天候の恐れがございます。そのため営業時間を下記とおり変更させていただきます。</a:t>
            </a:r>
            <a:endParaRPr lang="en-US" altLang="ja-JP" sz="2800" b="1" dirty="0">
              <a:solidFill>
                <a:srgbClr val="FF0000"/>
              </a:solidFill>
            </a:endParaRPr>
          </a:p>
          <a:p>
            <a:pPr algn="l"/>
            <a:endParaRPr lang="en-US" altLang="ja-JP" sz="1050" b="1" dirty="0">
              <a:solidFill>
                <a:srgbClr val="FF0000"/>
              </a:solidFill>
            </a:endParaRPr>
          </a:p>
          <a:p>
            <a:pPr algn="l"/>
            <a:endParaRPr lang="en-US" altLang="ja-JP" sz="2400" b="1" dirty="0">
              <a:solidFill>
                <a:srgbClr val="FF0000"/>
              </a:solidFill>
            </a:endParaRPr>
          </a:p>
          <a:p>
            <a:pPr algn="l"/>
            <a:endParaRPr lang="en-US" altLang="ja-JP" sz="2400" b="1" dirty="0">
              <a:solidFill>
                <a:srgbClr val="FF0000"/>
              </a:solidFill>
            </a:endParaRPr>
          </a:p>
          <a:p>
            <a:pPr algn="l"/>
            <a:endParaRPr lang="en-US" altLang="ja-JP" sz="2400" b="1" dirty="0">
              <a:solidFill>
                <a:srgbClr val="FF0000"/>
              </a:solidFill>
            </a:endParaRPr>
          </a:p>
          <a:p>
            <a:pPr algn="l"/>
            <a:endParaRPr lang="en-US" altLang="ja-JP" sz="2400" b="1" dirty="0">
              <a:solidFill>
                <a:srgbClr val="FF0000"/>
              </a:solidFill>
            </a:endParaRPr>
          </a:p>
          <a:p>
            <a:pPr algn="l"/>
            <a:endParaRPr lang="en-US" altLang="ja-JP" sz="2400" b="1" dirty="0">
              <a:solidFill>
                <a:srgbClr val="FF0000"/>
              </a:solidFill>
            </a:endParaRPr>
          </a:p>
          <a:p>
            <a:pPr algn="l"/>
            <a:r>
              <a:rPr lang="ja-JP" altLang="en-US" sz="2400" b="1" dirty="0">
                <a:solidFill>
                  <a:srgbClr val="FF0000"/>
                </a:solidFill>
              </a:rPr>
              <a:t>天候によっては、営業時間が再度変更となる恐れ</a:t>
            </a:r>
            <a:r>
              <a:rPr lang="ja-JP" altLang="en-US" sz="2400" b="1" dirty="0">
                <a:solidFill>
                  <a:schemeClr val="tx1"/>
                </a:solidFill>
              </a:rPr>
              <a:t>もございますので、大変お手数ではございますが、上記期間中に</a:t>
            </a:r>
            <a:r>
              <a:rPr lang="ja-JP" altLang="en-US" sz="2400" b="1" dirty="0">
                <a:solidFill>
                  <a:srgbClr val="FF0000"/>
                </a:solidFill>
              </a:rPr>
              <a:t>ご来店の際は、下記フリーダイヤルにて事前にご確認いただきますよう</a:t>
            </a:r>
            <a:r>
              <a:rPr lang="ja-JP" altLang="en-US" sz="2400" b="1" dirty="0">
                <a:solidFill>
                  <a:schemeClr val="tx1"/>
                </a:solidFill>
              </a:rPr>
              <a:t>ご理解・ご協力の程よろしくお願いいたします。</a:t>
            </a:r>
          </a:p>
        </p:txBody>
      </p:sp>
      <p:sp>
        <p:nvSpPr>
          <p:cNvPr id="4" name="テキスト ボックス 3"/>
          <p:cNvSpPr txBox="1"/>
          <p:nvPr/>
        </p:nvSpPr>
        <p:spPr>
          <a:xfrm>
            <a:off x="1368700" y="8019940"/>
            <a:ext cx="5472608" cy="83099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altLang="ja-JP"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P創英角ｺﾞｼｯｸUB" pitchFamily="50" charset="-128"/>
                <a:ea typeface="HGP創英角ｺﾞｼｯｸUB" pitchFamily="50" charset="-128"/>
              </a:rPr>
              <a:t>0800-700-1049</a:t>
            </a:r>
            <a:endParaRPr lang="ja-JP" alt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P創英角ｺﾞｼｯｸUB" pitchFamily="50" charset="-128"/>
              <a:ea typeface="HGP創英角ｺﾞｼｯｸUB" pitchFamily="50" charset="-128"/>
            </a:endParaRPr>
          </a:p>
        </p:txBody>
      </p:sp>
      <p:sp>
        <p:nvSpPr>
          <p:cNvPr id="5" name="テキスト ボックス 4"/>
          <p:cNvSpPr txBox="1"/>
          <p:nvPr/>
        </p:nvSpPr>
        <p:spPr>
          <a:xfrm>
            <a:off x="171949" y="9063336"/>
            <a:ext cx="4373313" cy="461665"/>
          </a:xfrm>
          <a:prstGeom prst="rect">
            <a:avLst/>
          </a:prstGeom>
          <a:noFill/>
        </p:spPr>
        <p:txBody>
          <a:bodyPr wrap="none" rtlCol="0">
            <a:spAutoFit/>
          </a:bodyPr>
          <a:lstStyle/>
          <a:p>
            <a:r>
              <a:rPr lang="ja-JP" altLang="en-US" sz="2400" b="1" dirty="0">
                <a:latin typeface="AR P丸ゴシック体M" pitchFamily="50" charset="-128"/>
                <a:ea typeface="AR P丸ゴシック体M" pitchFamily="50" charset="-128"/>
              </a:rPr>
              <a:t>携帯電話からもご利用頂けます</a:t>
            </a:r>
          </a:p>
        </p:txBody>
      </p:sp>
      <p:sp>
        <p:nvSpPr>
          <p:cNvPr id="6" name="テキスト ボックス 5"/>
          <p:cNvSpPr txBox="1"/>
          <p:nvPr/>
        </p:nvSpPr>
        <p:spPr>
          <a:xfrm>
            <a:off x="-6856" y="7799581"/>
            <a:ext cx="1786066" cy="400110"/>
          </a:xfrm>
          <a:prstGeom prst="rect">
            <a:avLst/>
          </a:prstGeom>
          <a:noFill/>
        </p:spPr>
        <p:txBody>
          <a:bodyPr wrap="non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ea"/>
                <a:ea typeface="+mj-ea"/>
              </a:rPr>
              <a:t>フリーダイヤル</a:t>
            </a:r>
          </a:p>
        </p:txBody>
      </p:sp>
      <p:pic>
        <p:nvPicPr>
          <p:cNvPr id="7" name="図 6" descr="denwa.jpg"/>
          <p:cNvPicPr>
            <a:picLocks noChangeAspect="1"/>
          </p:cNvPicPr>
          <p:nvPr/>
        </p:nvPicPr>
        <p:blipFill>
          <a:blip r:embed="rId2" cstate="print"/>
          <a:stretch>
            <a:fillRect/>
          </a:stretch>
        </p:blipFill>
        <p:spPr>
          <a:xfrm>
            <a:off x="166268" y="8199692"/>
            <a:ext cx="1193574" cy="934591"/>
          </a:xfrm>
          <a:prstGeom prst="rect">
            <a:avLst/>
          </a:prstGeom>
        </p:spPr>
      </p:pic>
      <p:pic>
        <p:nvPicPr>
          <p:cNvPr id="8" name="図 7" descr="ﾛｺﾞ01.bmp"/>
          <p:cNvPicPr>
            <a:picLocks noChangeAspect="1"/>
          </p:cNvPicPr>
          <p:nvPr/>
        </p:nvPicPr>
        <p:blipFill>
          <a:blip r:embed="rId3" cstate="print"/>
          <a:stretch>
            <a:fillRect/>
          </a:stretch>
        </p:blipFill>
        <p:spPr>
          <a:xfrm>
            <a:off x="4437112" y="8769425"/>
            <a:ext cx="2420888" cy="729717"/>
          </a:xfrm>
          <a:prstGeom prst="rect">
            <a:avLst/>
          </a:prstGeom>
        </p:spPr>
      </p:pic>
      <p:sp>
        <p:nvSpPr>
          <p:cNvPr id="9" name="テキスト ボックス 8"/>
          <p:cNvSpPr txBox="1"/>
          <p:nvPr/>
        </p:nvSpPr>
        <p:spPr>
          <a:xfrm>
            <a:off x="431382" y="3435811"/>
            <a:ext cx="6783630" cy="2677656"/>
          </a:xfrm>
          <a:prstGeom prst="rect">
            <a:avLst/>
          </a:prstGeom>
          <a:noFill/>
        </p:spPr>
        <p:txBody>
          <a:bodyPr wrap="square" rtlCol="0">
            <a:spAutoFit/>
          </a:bodyPr>
          <a:lstStyle/>
          <a:p>
            <a:r>
              <a:rPr lang="ja-JP" altLang="en-US" sz="2800" b="1" dirty="0">
                <a:solidFill>
                  <a:srgbClr val="00B050"/>
                </a:solidFill>
              </a:rPr>
              <a:t>　　</a:t>
            </a:r>
            <a:r>
              <a:rPr lang="en-US" altLang="ja-JP" sz="2800" b="1" dirty="0">
                <a:solidFill>
                  <a:srgbClr val="FF0000"/>
                </a:solidFill>
              </a:rPr>
              <a:t>10/13</a:t>
            </a:r>
            <a:r>
              <a:rPr lang="ja-JP" altLang="en-US" sz="2800" b="1" dirty="0">
                <a:solidFill>
                  <a:srgbClr val="FF0000"/>
                </a:solidFill>
              </a:rPr>
              <a:t>（月）</a:t>
            </a:r>
            <a:r>
              <a:rPr lang="ja-JP" altLang="en-US" sz="2800" b="1" dirty="0">
                <a:solidFill>
                  <a:srgbClr val="00B050"/>
                </a:solidFill>
              </a:rPr>
              <a:t>　 開店　　　　９：００</a:t>
            </a:r>
            <a:endParaRPr lang="en-US" altLang="ja-JP" sz="2800" b="1" dirty="0">
              <a:solidFill>
                <a:srgbClr val="FF0000"/>
              </a:solidFill>
            </a:endParaRPr>
          </a:p>
          <a:p>
            <a:r>
              <a:rPr lang="ja-JP" altLang="en-US" sz="2800" b="1" dirty="0">
                <a:solidFill>
                  <a:srgbClr val="00B050"/>
                </a:solidFill>
              </a:rPr>
              <a:t>　　　　　　　　　　</a:t>
            </a:r>
            <a:r>
              <a:rPr lang="ja-JP" altLang="en-US" sz="2800" b="1" dirty="0">
                <a:solidFill>
                  <a:srgbClr val="FF0000"/>
                </a:solidFill>
              </a:rPr>
              <a:t>最終受付　１９：００</a:t>
            </a:r>
            <a:endParaRPr lang="en-US" altLang="ja-JP" sz="2800" b="1" dirty="0">
              <a:solidFill>
                <a:srgbClr val="FF0000"/>
              </a:solidFill>
            </a:endParaRPr>
          </a:p>
          <a:p>
            <a:r>
              <a:rPr lang="ja-JP" altLang="en-US" sz="2800" b="1" dirty="0">
                <a:solidFill>
                  <a:srgbClr val="FF0000"/>
                </a:solidFill>
              </a:rPr>
              <a:t>　　　　　　　　　　閉店　　　　２０：００</a:t>
            </a:r>
            <a:endParaRPr lang="en-US" altLang="ja-JP" sz="2800" b="1" dirty="0">
              <a:solidFill>
                <a:srgbClr val="FF0000"/>
              </a:solidFill>
            </a:endParaRPr>
          </a:p>
          <a:p>
            <a:endParaRPr lang="en-US" altLang="ja-JP" sz="2800" b="1" dirty="0">
              <a:solidFill>
                <a:srgbClr val="00B050"/>
              </a:solidFill>
            </a:endParaRPr>
          </a:p>
          <a:p>
            <a:r>
              <a:rPr lang="ja-JP" altLang="en-US" sz="2800" b="1" dirty="0">
                <a:solidFill>
                  <a:srgbClr val="FF0000"/>
                </a:solidFill>
              </a:rPr>
              <a:t>　　</a:t>
            </a:r>
            <a:r>
              <a:rPr lang="en-US" altLang="ja-JP" sz="2800" b="1" dirty="0">
                <a:solidFill>
                  <a:srgbClr val="00B050"/>
                </a:solidFill>
              </a:rPr>
              <a:t>10/14</a:t>
            </a:r>
            <a:r>
              <a:rPr lang="ja-JP" altLang="en-US" sz="2800" b="1" dirty="0">
                <a:solidFill>
                  <a:srgbClr val="00B050"/>
                </a:solidFill>
              </a:rPr>
              <a:t>（火）　 通常営業</a:t>
            </a:r>
            <a:endParaRPr lang="en-US" altLang="ja-JP" sz="2800" b="1" dirty="0">
              <a:solidFill>
                <a:srgbClr val="FF0000"/>
              </a:solidFill>
            </a:endParaRPr>
          </a:p>
          <a:p>
            <a:r>
              <a:rPr lang="ja-JP" altLang="en-US" sz="2800" b="1" dirty="0">
                <a:solidFill>
                  <a:srgbClr val="FF0000"/>
                </a:solidFill>
              </a:rPr>
              <a:t>　　　　　　　　　　</a:t>
            </a:r>
            <a:endParaRPr lang="en-US" altLang="ja-JP" sz="2800" b="1" dirty="0">
              <a:solidFill>
                <a:srgbClr val="00B050"/>
              </a:solidFill>
            </a:endParaRPr>
          </a:p>
        </p:txBody>
      </p:sp>
    </p:spTree>
    <p:extLst>
      <p:ext uri="{BB962C8B-B14F-4D97-AF65-F5344CB8AC3E}">
        <p14:creationId xmlns:p14="http://schemas.microsoft.com/office/powerpoint/2010/main" val="2365367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56642" y="285415"/>
            <a:ext cx="6478432" cy="1985006"/>
          </a:xfrm>
        </p:spPr>
        <p:txBody>
          <a:bodyPr>
            <a:normAutofit fontScale="90000"/>
          </a:bodyPr>
          <a:lstStyle/>
          <a:p>
            <a:r>
              <a:rPr lang="en-US" altLang="ja-JP" b="1" dirty="0">
                <a:solidFill>
                  <a:srgbClr val="FF0000"/>
                </a:solidFill>
              </a:rPr>
              <a:t>8</a:t>
            </a:r>
            <a:r>
              <a:rPr lang="ja-JP" altLang="en-US" b="1" dirty="0" smtClean="0">
                <a:solidFill>
                  <a:srgbClr val="FF0000"/>
                </a:solidFill>
              </a:rPr>
              <a:t>月</a:t>
            </a:r>
            <a:r>
              <a:rPr lang="en-US" altLang="ja-JP" b="1" dirty="0">
                <a:solidFill>
                  <a:srgbClr val="FF0000"/>
                </a:solidFill>
              </a:rPr>
              <a:t>9</a:t>
            </a:r>
            <a:r>
              <a:rPr lang="ja-JP" altLang="en-US" b="1" dirty="0" smtClean="0">
                <a:solidFill>
                  <a:srgbClr val="FF0000"/>
                </a:solidFill>
              </a:rPr>
              <a:t>日</a:t>
            </a:r>
            <a:r>
              <a:rPr lang="en-US" altLang="ja-JP" b="1" dirty="0" smtClean="0">
                <a:solidFill>
                  <a:srgbClr val="FF0000"/>
                </a:solidFill>
              </a:rPr>
              <a:t>(</a:t>
            </a:r>
            <a:r>
              <a:rPr lang="ja-JP" altLang="en-US" b="1" dirty="0">
                <a:solidFill>
                  <a:srgbClr val="FF0000"/>
                </a:solidFill>
              </a:rPr>
              <a:t>土</a:t>
            </a:r>
            <a:r>
              <a:rPr lang="en-US" altLang="ja-JP" b="1" dirty="0" smtClean="0">
                <a:solidFill>
                  <a:srgbClr val="FF0000"/>
                </a:solidFill>
              </a:rPr>
              <a:t>)</a:t>
            </a:r>
            <a:r>
              <a:rPr lang="ja-JP" altLang="en-US" b="1" dirty="0" smtClean="0">
                <a:solidFill>
                  <a:srgbClr val="FF0000"/>
                </a:solidFill>
              </a:rPr>
              <a:t>～</a:t>
            </a:r>
            <a:r>
              <a:rPr lang="en-US" altLang="ja-JP" b="1" dirty="0">
                <a:solidFill>
                  <a:srgbClr val="FF0000"/>
                </a:solidFill>
              </a:rPr>
              <a:t>1</a:t>
            </a:r>
            <a:r>
              <a:rPr lang="en-US" altLang="ja-JP" b="1" dirty="0" smtClean="0">
                <a:solidFill>
                  <a:srgbClr val="FF0000"/>
                </a:solidFill>
              </a:rPr>
              <a:t>1</a:t>
            </a:r>
            <a:r>
              <a:rPr lang="ja-JP" altLang="en-US" b="1" dirty="0" smtClean="0">
                <a:solidFill>
                  <a:srgbClr val="FF0000"/>
                </a:solidFill>
              </a:rPr>
              <a:t>日</a:t>
            </a:r>
            <a:r>
              <a:rPr lang="en-US" altLang="ja-JP" b="1" dirty="0" smtClean="0">
                <a:solidFill>
                  <a:srgbClr val="FF0000"/>
                </a:solidFill>
              </a:rPr>
              <a:t>(</a:t>
            </a:r>
            <a:r>
              <a:rPr lang="ja-JP" altLang="en-US" b="1" dirty="0">
                <a:solidFill>
                  <a:srgbClr val="FF0000"/>
                </a:solidFill>
              </a:rPr>
              <a:t>月</a:t>
            </a:r>
            <a:r>
              <a:rPr lang="en-US" altLang="ja-JP" b="1" dirty="0" smtClean="0">
                <a:solidFill>
                  <a:srgbClr val="FF0000"/>
                </a:solidFill>
              </a:rPr>
              <a:t>)</a:t>
            </a:r>
            <a:r>
              <a:rPr lang="en-US" altLang="ja-JP" sz="5400" b="1" dirty="0">
                <a:solidFill>
                  <a:srgbClr val="FF0000"/>
                </a:solidFill>
              </a:rPr>
              <a:t/>
            </a:r>
            <a:br>
              <a:rPr lang="en-US" altLang="ja-JP" sz="5400" b="1" dirty="0">
                <a:solidFill>
                  <a:srgbClr val="FF0000"/>
                </a:solidFill>
              </a:rPr>
            </a:br>
            <a:r>
              <a:rPr lang="ja-JP" altLang="en-US" sz="5400" b="1" dirty="0">
                <a:solidFill>
                  <a:srgbClr val="FF0000"/>
                </a:solidFill>
              </a:rPr>
              <a:t>の営業時間について</a:t>
            </a:r>
          </a:p>
        </p:txBody>
      </p:sp>
      <p:sp>
        <p:nvSpPr>
          <p:cNvPr id="3" name="サブタイトル 2"/>
          <p:cNvSpPr>
            <a:spLocks noGrp="1"/>
          </p:cNvSpPr>
          <p:nvPr>
            <p:ph type="subTitle" idx="1"/>
          </p:nvPr>
        </p:nvSpPr>
        <p:spPr>
          <a:xfrm>
            <a:off x="165714" y="2660534"/>
            <a:ext cx="6669360" cy="4077409"/>
          </a:xfrm>
        </p:spPr>
        <p:txBody>
          <a:bodyPr>
            <a:noAutofit/>
          </a:bodyPr>
          <a:lstStyle/>
          <a:p>
            <a:pPr algn="l"/>
            <a:r>
              <a:rPr lang="ja-JP" altLang="en-US" sz="2400" b="1" dirty="0">
                <a:solidFill>
                  <a:schemeClr val="tx1"/>
                </a:solidFill>
              </a:rPr>
              <a:t>下記期間中は台風１１号の接近により、首都圏にて悪天候の恐れがございます。</a:t>
            </a:r>
            <a:endParaRPr lang="en-US" altLang="ja-JP" sz="2400" b="1" dirty="0">
              <a:solidFill>
                <a:schemeClr val="tx1"/>
              </a:solidFill>
            </a:endParaRPr>
          </a:p>
          <a:p>
            <a:pPr algn="l"/>
            <a:endParaRPr lang="en-US" altLang="ja-JP" sz="1050" b="1" dirty="0">
              <a:solidFill>
                <a:schemeClr val="tx1"/>
              </a:solidFill>
            </a:endParaRPr>
          </a:p>
          <a:p>
            <a:r>
              <a:rPr lang="en-US" altLang="ja-JP" sz="4000" dirty="0">
                <a:solidFill>
                  <a:srgbClr val="FF0000"/>
                </a:solidFill>
              </a:rPr>
              <a:t>8/9</a:t>
            </a:r>
            <a:r>
              <a:rPr lang="ja-JP" altLang="en-US" sz="4000" dirty="0">
                <a:solidFill>
                  <a:srgbClr val="FF0000"/>
                </a:solidFill>
              </a:rPr>
              <a:t>（土）～</a:t>
            </a:r>
            <a:r>
              <a:rPr lang="en-US" altLang="ja-JP" sz="4000" dirty="0">
                <a:solidFill>
                  <a:srgbClr val="FF0000"/>
                </a:solidFill>
              </a:rPr>
              <a:t>8/11</a:t>
            </a:r>
            <a:r>
              <a:rPr lang="ja-JP" altLang="en-US" sz="4000" dirty="0">
                <a:solidFill>
                  <a:srgbClr val="FF0000"/>
                </a:solidFill>
              </a:rPr>
              <a:t>（月）</a:t>
            </a:r>
            <a:r>
              <a:rPr lang="en-US" altLang="ja-JP" sz="4000" dirty="0">
                <a:solidFill>
                  <a:srgbClr val="FF0000"/>
                </a:solidFill>
              </a:rPr>
              <a:t> </a:t>
            </a:r>
            <a:endParaRPr lang="en-US" altLang="ja-JP" sz="1600" b="1" dirty="0">
              <a:solidFill>
                <a:srgbClr val="FF0000"/>
              </a:solidFill>
            </a:endParaRPr>
          </a:p>
          <a:p>
            <a:pPr algn="l"/>
            <a:endParaRPr lang="en-US" altLang="ja-JP" sz="1050" b="1" dirty="0">
              <a:solidFill>
                <a:srgbClr val="FF0000"/>
              </a:solidFill>
            </a:endParaRPr>
          </a:p>
          <a:p>
            <a:pPr algn="l"/>
            <a:r>
              <a:rPr lang="ja-JP" altLang="en-US" sz="2400" b="1" dirty="0">
                <a:solidFill>
                  <a:srgbClr val="FF0000"/>
                </a:solidFill>
              </a:rPr>
              <a:t>天候によっては、営業時間が急遽変更となる恐れ</a:t>
            </a:r>
            <a:r>
              <a:rPr lang="ja-JP" altLang="en-US" sz="2400" b="1" dirty="0">
                <a:solidFill>
                  <a:schemeClr val="tx1"/>
                </a:solidFill>
              </a:rPr>
              <a:t>もございますので、</a:t>
            </a:r>
            <a:endParaRPr lang="en-US" altLang="ja-JP" sz="2400" b="1" dirty="0">
              <a:solidFill>
                <a:schemeClr val="tx1"/>
              </a:solidFill>
            </a:endParaRPr>
          </a:p>
          <a:p>
            <a:pPr algn="l"/>
            <a:r>
              <a:rPr lang="ja-JP" altLang="en-US" sz="2400" b="1" dirty="0">
                <a:solidFill>
                  <a:schemeClr val="tx1"/>
                </a:solidFill>
              </a:rPr>
              <a:t>大変お手数ではございますが、上記期間中に</a:t>
            </a:r>
            <a:r>
              <a:rPr lang="ja-JP" altLang="en-US" sz="2400" b="1" dirty="0">
                <a:solidFill>
                  <a:srgbClr val="FF0000"/>
                </a:solidFill>
              </a:rPr>
              <a:t>ご来店の際は、下記フリーダイヤルにて事前にご確認いただきますよう</a:t>
            </a:r>
            <a:r>
              <a:rPr lang="ja-JP" altLang="en-US" sz="2400" b="1" dirty="0">
                <a:solidFill>
                  <a:schemeClr val="tx1"/>
                </a:solidFill>
              </a:rPr>
              <a:t>ご理解・ご協力の程よろしくお願いいたします。</a:t>
            </a:r>
          </a:p>
        </p:txBody>
      </p:sp>
      <p:sp>
        <p:nvSpPr>
          <p:cNvPr id="4" name="テキスト ボックス 3"/>
          <p:cNvSpPr txBox="1"/>
          <p:nvPr/>
        </p:nvSpPr>
        <p:spPr>
          <a:xfrm>
            <a:off x="1385392" y="7548315"/>
            <a:ext cx="5472608" cy="83099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altLang="ja-JP"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P創英角ｺﾞｼｯｸUB" pitchFamily="50" charset="-128"/>
                <a:ea typeface="HGP創英角ｺﾞｼｯｸUB" pitchFamily="50" charset="-128"/>
              </a:rPr>
              <a:t>0800-700-1049</a:t>
            </a:r>
            <a:endParaRPr lang="ja-JP" alt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P創英角ｺﾞｼｯｸUB" pitchFamily="50" charset="-128"/>
              <a:ea typeface="HGP創英角ｺﾞｼｯｸUB" pitchFamily="50" charset="-128"/>
            </a:endParaRPr>
          </a:p>
        </p:txBody>
      </p:sp>
      <p:sp>
        <p:nvSpPr>
          <p:cNvPr id="5" name="テキスト ボックス 4"/>
          <p:cNvSpPr txBox="1"/>
          <p:nvPr/>
        </p:nvSpPr>
        <p:spPr>
          <a:xfrm>
            <a:off x="188641" y="8307760"/>
            <a:ext cx="4373313" cy="461665"/>
          </a:xfrm>
          <a:prstGeom prst="rect">
            <a:avLst/>
          </a:prstGeom>
          <a:noFill/>
        </p:spPr>
        <p:txBody>
          <a:bodyPr wrap="none" rtlCol="0">
            <a:spAutoFit/>
          </a:bodyPr>
          <a:lstStyle/>
          <a:p>
            <a:r>
              <a:rPr lang="ja-JP" altLang="en-US" sz="2400" b="1" dirty="0">
                <a:latin typeface="AR P丸ゴシック体M" pitchFamily="50" charset="-128"/>
                <a:ea typeface="AR P丸ゴシック体M" pitchFamily="50" charset="-128"/>
              </a:rPr>
              <a:t>携帯電話からもご利用頂けます</a:t>
            </a:r>
          </a:p>
        </p:txBody>
      </p:sp>
      <p:sp>
        <p:nvSpPr>
          <p:cNvPr id="6" name="テキスト ボックス 5"/>
          <p:cNvSpPr txBox="1"/>
          <p:nvPr/>
        </p:nvSpPr>
        <p:spPr>
          <a:xfrm>
            <a:off x="1412776" y="7260282"/>
            <a:ext cx="1786066" cy="400110"/>
          </a:xfrm>
          <a:prstGeom prst="rect">
            <a:avLst/>
          </a:prstGeom>
          <a:noFill/>
        </p:spPr>
        <p:txBody>
          <a:bodyPr wrap="non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ea"/>
                <a:ea typeface="+mj-ea"/>
              </a:rPr>
              <a:t>フリーダイヤル</a:t>
            </a:r>
          </a:p>
        </p:txBody>
      </p:sp>
      <p:pic>
        <p:nvPicPr>
          <p:cNvPr id="7" name="図 6" descr="denwa.jpg"/>
          <p:cNvPicPr>
            <a:picLocks noChangeAspect="1"/>
          </p:cNvPicPr>
          <p:nvPr/>
        </p:nvPicPr>
        <p:blipFill>
          <a:blip r:embed="rId2" cstate="print"/>
          <a:stretch>
            <a:fillRect/>
          </a:stretch>
        </p:blipFill>
        <p:spPr>
          <a:xfrm>
            <a:off x="188640" y="7476307"/>
            <a:ext cx="1193574" cy="934591"/>
          </a:xfrm>
          <a:prstGeom prst="rect">
            <a:avLst/>
          </a:prstGeom>
        </p:spPr>
      </p:pic>
      <p:pic>
        <p:nvPicPr>
          <p:cNvPr id="8" name="図 7" descr="ﾛｺﾞ01.bmp"/>
          <p:cNvPicPr>
            <a:picLocks noChangeAspect="1"/>
          </p:cNvPicPr>
          <p:nvPr/>
        </p:nvPicPr>
        <p:blipFill>
          <a:blip r:embed="rId3" cstate="print"/>
          <a:stretch>
            <a:fillRect/>
          </a:stretch>
        </p:blipFill>
        <p:spPr>
          <a:xfrm>
            <a:off x="4437112" y="8399748"/>
            <a:ext cx="2420888" cy="729717"/>
          </a:xfrm>
          <a:prstGeom prst="rect">
            <a:avLst/>
          </a:prstGeom>
        </p:spPr>
      </p:pic>
    </p:spTree>
    <p:extLst>
      <p:ext uri="{BB962C8B-B14F-4D97-AF65-F5344CB8AC3E}">
        <p14:creationId xmlns:p14="http://schemas.microsoft.com/office/powerpoint/2010/main" val="3250253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63140" y="65773"/>
            <a:ext cx="6189340" cy="1960033"/>
          </a:xfrm>
        </p:spPr>
        <p:txBody>
          <a:bodyPr>
            <a:normAutofit/>
          </a:bodyPr>
          <a:lstStyle/>
          <a:p>
            <a:r>
              <a:rPr lang="en-US" altLang="ja-JP" sz="5300" b="1" dirty="0">
                <a:solidFill>
                  <a:srgbClr val="FF0000"/>
                </a:solidFill>
              </a:rPr>
              <a:t>7</a:t>
            </a:r>
            <a:r>
              <a:rPr lang="ja-JP" altLang="en-US" sz="5300" b="1" dirty="0">
                <a:solidFill>
                  <a:srgbClr val="FF0000"/>
                </a:solidFill>
              </a:rPr>
              <a:t>月</a:t>
            </a:r>
            <a:r>
              <a:rPr lang="en-US" altLang="ja-JP" sz="5300" b="1" dirty="0">
                <a:solidFill>
                  <a:srgbClr val="FF0000"/>
                </a:solidFill>
              </a:rPr>
              <a:t>10</a:t>
            </a:r>
            <a:r>
              <a:rPr lang="ja-JP" altLang="en-US" sz="5300" b="1" dirty="0">
                <a:solidFill>
                  <a:srgbClr val="FF0000"/>
                </a:solidFill>
              </a:rPr>
              <a:t>日</a:t>
            </a:r>
            <a:r>
              <a:rPr lang="en-US" altLang="ja-JP" sz="5300" b="1" dirty="0">
                <a:solidFill>
                  <a:srgbClr val="FF0000"/>
                </a:solidFill>
              </a:rPr>
              <a:t>(</a:t>
            </a:r>
            <a:r>
              <a:rPr lang="ja-JP" altLang="en-US" sz="5300" b="1" dirty="0">
                <a:solidFill>
                  <a:srgbClr val="FF0000"/>
                </a:solidFill>
              </a:rPr>
              <a:t>木</a:t>
            </a:r>
            <a:r>
              <a:rPr lang="en-US" altLang="ja-JP" sz="5300" b="1" dirty="0">
                <a:solidFill>
                  <a:srgbClr val="FF0000"/>
                </a:solidFill>
              </a:rPr>
              <a:t>)</a:t>
            </a:r>
            <a:r>
              <a:rPr lang="ja-JP" altLang="en-US" sz="5300" b="1" dirty="0">
                <a:solidFill>
                  <a:srgbClr val="FF0000"/>
                </a:solidFill>
              </a:rPr>
              <a:t> </a:t>
            </a:r>
            <a:r>
              <a:rPr lang="en-US" altLang="ja-JP" sz="5300" b="1" dirty="0">
                <a:solidFill>
                  <a:srgbClr val="FF0000"/>
                </a:solidFill>
              </a:rPr>
              <a:t/>
            </a:r>
            <a:br>
              <a:rPr lang="en-US" altLang="ja-JP" sz="5300" b="1" dirty="0">
                <a:solidFill>
                  <a:srgbClr val="FF0000"/>
                </a:solidFill>
              </a:rPr>
            </a:br>
            <a:r>
              <a:rPr lang="ja-JP" altLang="en-US" sz="5400" b="1" dirty="0">
                <a:solidFill>
                  <a:srgbClr val="FF0000"/>
                </a:solidFill>
              </a:rPr>
              <a:t>の営業時間について</a:t>
            </a:r>
          </a:p>
        </p:txBody>
      </p:sp>
      <p:sp>
        <p:nvSpPr>
          <p:cNvPr id="3" name="サブタイトル 2"/>
          <p:cNvSpPr>
            <a:spLocks noGrp="1"/>
          </p:cNvSpPr>
          <p:nvPr>
            <p:ph type="subTitle" idx="1"/>
          </p:nvPr>
        </p:nvSpPr>
        <p:spPr>
          <a:xfrm>
            <a:off x="171948" y="2305003"/>
            <a:ext cx="6669360" cy="4077409"/>
          </a:xfrm>
        </p:spPr>
        <p:txBody>
          <a:bodyPr>
            <a:noAutofit/>
          </a:bodyPr>
          <a:lstStyle/>
          <a:p>
            <a:pPr algn="l"/>
            <a:r>
              <a:rPr lang="ja-JP" altLang="en-US" sz="2400" b="1" dirty="0">
                <a:solidFill>
                  <a:schemeClr val="tx1"/>
                </a:solidFill>
              </a:rPr>
              <a:t>台風第</a:t>
            </a:r>
            <a:r>
              <a:rPr lang="en-US" altLang="ja-JP" sz="2400" b="1" dirty="0">
                <a:solidFill>
                  <a:schemeClr val="tx1"/>
                </a:solidFill>
              </a:rPr>
              <a:t>8</a:t>
            </a:r>
            <a:r>
              <a:rPr lang="ja-JP" altLang="en-US" sz="2400" b="1" dirty="0">
                <a:solidFill>
                  <a:schemeClr val="tx1"/>
                </a:solidFill>
              </a:rPr>
              <a:t>号 </a:t>
            </a:r>
            <a:r>
              <a:rPr lang="en-US" altLang="ja-JP" sz="2400" b="1" dirty="0">
                <a:solidFill>
                  <a:schemeClr val="tx1"/>
                </a:solidFill>
              </a:rPr>
              <a:t>(</a:t>
            </a:r>
            <a:r>
              <a:rPr lang="ja-JP" altLang="en-US" sz="2400" b="1" dirty="0">
                <a:solidFill>
                  <a:schemeClr val="tx1"/>
                </a:solidFill>
              </a:rPr>
              <a:t>ノグリー</a:t>
            </a:r>
            <a:r>
              <a:rPr lang="en-US" altLang="ja-JP" sz="2400" b="1" dirty="0">
                <a:solidFill>
                  <a:schemeClr val="tx1"/>
                </a:solidFill>
              </a:rPr>
              <a:t>)</a:t>
            </a:r>
            <a:r>
              <a:rPr lang="ja-JP" altLang="en-US" sz="2400" b="1" dirty="0">
                <a:solidFill>
                  <a:schemeClr val="tx1"/>
                </a:solidFill>
              </a:rPr>
              <a:t>の接近により、本日夕刻より首都圏で悪天候の恐れがございます。一部営業時間を下記に変更させていただきます。</a:t>
            </a:r>
            <a:endParaRPr lang="en-US" altLang="ja-JP" sz="2400" b="1" dirty="0">
              <a:solidFill>
                <a:schemeClr val="tx1"/>
              </a:solidFill>
            </a:endParaRPr>
          </a:p>
          <a:p>
            <a:pPr algn="l"/>
            <a:endParaRPr lang="en-US" altLang="ja-JP" sz="1050" b="1" dirty="0">
              <a:solidFill>
                <a:schemeClr val="tx1"/>
              </a:solidFill>
            </a:endParaRPr>
          </a:p>
          <a:p>
            <a:pPr algn="l"/>
            <a:r>
              <a:rPr lang="ja-JP" altLang="en-US" sz="3600" dirty="0">
                <a:solidFill>
                  <a:srgbClr val="FF0000"/>
                </a:solidFill>
              </a:rPr>
              <a:t>　　</a:t>
            </a:r>
            <a:r>
              <a:rPr lang="en-US" altLang="ja-JP" sz="3600" dirty="0">
                <a:solidFill>
                  <a:srgbClr val="FF0000"/>
                </a:solidFill>
              </a:rPr>
              <a:t>7/10</a:t>
            </a:r>
            <a:r>
              <a:rPr lang="ja-JP" altLang="en-US" sz="3600" dirty="0">
                <a:solidFill>
                  <a:srgbClr val="FF0000"/>
                </a:solidFill>
              </a:rPr>
              <a:t>（木）最終受付　</a:t>
            </a:r>
            <a:r>
              <a:rPr lang="en-US" altLang="ja-JP" sz="3600" dirty="0">
                <a:solidFill>
                  <a:srgbClr val="FF0000"/>
                </a:solidFill>
              </a:rPr>
              <a:t>18</a:t>
            </a:r>
            <a:r>
              <a:rPr lang="ja-JP" altLang="en-US" sz="3600" dirty="0">
                <a:solidFill>
                  <a:srgbClr val="FF0000"/>
                </a:solidFill>
              </a:rPr>
              <a:t>：</a:t>
            </a:r>
            <a:r>
              <a:rPr lang="en-US" altLang="ja-JP" sz="3600" dirty="0">
                <a:solidFill>
                  <a:srgbClr val="FF0000"/>
                </a:solidFill>
              </a:rPr>
              <a:t>30</a:t>
            </a:r>
          </a:p>
          <a:p>
            <a:pPr algn="l"/>
            <a:r>
              <a:rPr lang="ja-JP" altLang="en-US" sz="3600" dirty="0">
                <a:solidFill>
                  <a:srgbClr val="FF0000"/>
                </a:solidFill>
              </a:rPr>
              <a:t>　　　　　　　　閉店　　　　</a:t>
            </a:r>
            <a:r>
              <a:rPr lang="en-US" altLang="ja-JP" sz="3600" dirty="0">
                <a:solidFill>
                  <a:srgbClr val="FF0000"/>
                </a:solidFill>
              </a:rPr>
              <a:t>19:30</a:t>
            </a:r>
          </a:p>
          <a:p>
            <a:pPr algn="l"/>
            <a:r>
              <a:rPr lang="ja-JP" altLang="en-US" sz="3600" dirty="0">
                <a:solidFill>
                  <a:srgbClr val="FF0000"/>
                </a:solidFill>
              </a:rPr>
              <a:t>　　</a:t>
            </a:r>
            <a:r>
              <a:rPr lang="en-US" altLang="ja-JP" sz="3600" dirty="0">
                <a:solidFill>
                  <a:srgbClr val="FF0000"/>
                </a:solidFill>
              </a:rPr>
              <a:t>7/11</a:t>
            </a:r>
            <a:r>
              <a:rPr lang="ja-JP" altLang="en-US" sz="3600" dirty="0">
                <a:solidFill>
                  <a:srgbClr val="FF0000"/>
                </a:solidFill>
              </a:rPr>
              <a:t>（金）通常営業　　</a:t>
            </a:r>
            <a:endParaRPr lang="en-US" altLang="ja-JP" sz="3600" dirty="0">
              <a:solidFill>
                <a:srgbClr val="FF0000"/>
              </a:solidFill>
            </a:endParaRPr>
          </a:p>
          <a:p>
            <a:pPr algn="l"/>
            <a:endParaRPr lang="en-US" altLang="ja-JP" sz="1050" b="1" dirty="0">
              <a:solidFill>
                <a:srgbClr val="FF0000"/>
              </a:solidFill>
            </a:endParaRPr>
          </a:p>
          <a:p>
            <a:pPr algn="l"/>
            <a:r>
              <a:rPr lang="ja-JP" altLang="en-US" sz="2400" b="1" dirty="0">
                <a:solidFill>
                  <a:srgbClr val="FF0000"/>
                </a:solidFill>
              </a:rPr>
              <a:t>天候によっては、営業時間が再度変更となる恐れ</a:t>
            </a:r>
            <a:r>
              <a:rPr lang="ja-JP" altLang="en-US" sz="2400" b="1" dirty="0">
                <a:solidFill>
                  <a:schemeClr val="tx1"/>
                </a:solidFill>
              </a:rPr>
              <a:t>もございますので、大変お手数ではございますが、上記期間中に</a:t>
            </a:r>
            <a:r>
              <a:rPr lang="ja-JP" altLang="en-US" sz="2400" b="1" dirty="0">
                <a:solidFill>
                  <a:srgbClr val="FF0000"/>
                </a:solidFill>
              </a:rPr>
              <a:t>ご来店の際は、下記フリーダイヤルにて事前にご確認いただきますよう</a:t>
            </a:r>
            <a:r>
              <a:rPr lang="ja-JP" altLang="en-US" sz="2400" b="1" dirty="0">
                <a:solidFill>
                  <a:schemeClr val="tx1"/>
                </a:solidFill>
              </a:rPr>
              <a:t>ご理解・ご協力の程よろしくお願いいたします。</a:t>
            </a:r>
          </a:p>
        </p:txBody>
      </p:sp>
      <p:sp>
        <p:nvSpPr>
          <p:cNvPr id="4" name="テキスト ボックス 3"/>
          <p:cNvSpPr txBox="1"/>
          <p:nvPr/>
        </p:nvSpPr>
        <p:spPr>
          <a:xfrm>
            <a:off x="1484784" y="7953142"/>
            <a:ext cx="5472608" cy="83099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altLang="ja-JP"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P創英角ｺﾞｼｯｸUB" pitchFamily="50" charset="-128"/>
                <a:ea typeface="HGP創英角ｺﾞｼｯｸUB" pitchFamily="50" charset="-128"/>
              </a:rPr>
              <a:t>0800-700-1049</a:t>
            </a:r>
            <a:endParaRPr lang="ja-JP" alt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P創英角ｺﾞｼｯｸUB" pitchFamily="50" charset="-128"/>
              <a:ea typeface="HGP創英角ｺﾞｼｯｸUB" pitchFamily="50" charset="-128"/>
            </a:endParaRPr>
          </a:p>
        </p:txBody>
      </p:sp>
      <p:sp>
        <p:nvSpPr>
          <p:cNvPr id="5" name="テキスト ボックス 4"/>
          <p:cNvSpPr txBox="1"/>
          <p:nvPr/>
        </p:nvSpPr>
        <p:spPr>
          <a:xfrm>
            <a:off x="171949" y="9063336"/>
            <a:ext cx="4373313" cy="461665"/>
          </a:xfrm>
          <a:prstGeom prst="rect">
            <a:avLst/>
          </a:prstGeom>
          <a:noFill/>
        </p:spPr>
        <p:txBody>
          <a:bodyPr wrap="none" rtlCol="0">
            <a:spAutoFit/>
          </a:bodyPr>
          <a:lstStyle/>
          <a:p>
            <a:r>
              <a:rPr lang="ja-JP" altLang="en-US" sz="2400" b="1" dirty="0">
                <a:latin typeface="AR P丸ゴシック体M" pitchFamily="50" charset="-128"/>
                <a:ea typeface="AR P丸ゴシック体M" pitchFamily="50" charset="-128"/>
              </a:rPr>
              <a:t>携帯電話からもご利用頂けます</a:t>
            </a:r>
          </a:p>
        </p:txBody>
      </p:sp>
      <p:sp>
        <p:nvSpPr>
          <p:cNvPr id="6" name="テキスト ボックス 5"/>
          <p:cNvSpPr txBox="1"/>
          <p:nvPr/>
        </p:nvSpPr>
        <p:spPr>
          <a:xfrm>
            <a:off x="1513497" y="7753086"/>
            <a:ext cx="1786066" cy="400110"/>
          </a:xfrm>
          <a:prstGeom prst="rect">
            <a:avLst/>
          </a:prstGeom>
          <a:noFill/>
        </p:spPr>
        <p:txBody>
          <a:bodyPr wrap="non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ea"/>
                <a:ea typeface="+mj-ea"/>
              </a:rPr>
              <a:t>フリーダイヤル</a:t>
            </a:r>
          </a:p>
        </p:txBody>
      </p:sp>
      <p:pic>
        <p:nvPicPr>
          <p:cNvPr id="7" name="図 6" descr="denwa.jpg"/>
          <p:cNvPicPr>
            <a:picLocks noChangeAspect="1"/>
          </p:cNvPicPr>
          <p:nvPr/>
        </p:nvPicPr>
        <p:blipFill>
          <a:blip r:embed="rId2" cstate="print"/>
          <a:stretch>
            <a:fillRect/>
          </a:stretch>
        </p:blipFill>
        <p:spPr>
          <a:xfrm>
            <a:off x="263140" y="7906842"/>
            <a:ext cx="1193574" cy="934591"/>
          </a:xfrm>
          <a:prstGeom prst="rect">
            <a:avLst/>
          </a:prstGeom>
        </p:spPr>
      </p:pic>
      <p:pic>
        <p:nvPicPr>
          <p:cNvPr id="8" name="図 7" descr="ﾛｺﾞ01.bmp"/>
          <p:cNvPicPr>
            <a:picLocks noChangeAspect="1"/>
          </p:cNvPicPr>
          <p:nvPr/>
        </p:nvPicPr>
        <p:blipFill>
          <a:blip r:embed="rId3" cstate="print"/>
          <a:stretch>
            <a:fillRect/>
          </a:stretch>
        </p:blipFill>
        <p:spPr>
          <a:xfrm>
            <a:off x="4437112" y="8769425"/>
            <a:ext cx="2420888" cy="729717"/>
          </a:xfrm>
          <a:prstGeom prst="rect">
            <a:avLst/>
          </a:prstGeom>
        </p:spPr>
      </p:pic>
    </p:spTree>
    <p:extLst>
      <p:ext uri="{BB962C8B-B14F-4D97-AF65-F5344CB8AC3E}">
        <p14:creationId xmlns:p14="http://schemas.microsoft.com/office/powerpoint/2010/main" val="1689541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56642" y="445373"/>
            <a:ext cx="6189340" cy="1960033"/>
          </a:xfrm>
        </p:spPr>
        <p:txBody>
          <a:bodyPr>
            <a:normAutofit fontScale="90000"/>
          </a:bodyPr>
          <a:lstStyle/>
          <a:p>
            <a:r>
              <a:rPr lang="en-US" altLang="ja-JP" b="1" dirty="0">
                <a:solidFill>
                  <a:srgbClr val="FF0000"/>
                </a:solidFill>
              </a:rPr>
              <a:t>7</a:t>
            </a:r>
            <a:r>
              <a:rPr lang="ja-JP" altLang="en-US" b="1" dirty="0" smtClean="0">
                <a:solidFill>
                  <a:srgbClr val="FF0000"/>
                </a:solidFill>
              </a:rPr>
              <a:t>月</a:t>
            </a:r>
            <a:r>
              <a:rPr lang="en-US" altLang="ja-JP" b="1" dirty="0" smtClean="0">
                <a:solidFill>
                  <a:srgbClr val="FF0000"/>
                </a:solidFill>
              </a:rPr>
              <a:t>10</a:t>
            </a:r>
            <a:r>
              <a:rPr lang="ja-JP" altLang="en-US" b="1" dirty="0" smtClean="0">
                <a:solidFill>
                  <a:srgbClr val="FF0000"/>
                </a:solidFill>
              </a:rPr>
              <a:t>日</a:t>
            </a:r>
            <a:r>
              <a:rPr lang="en-US" altLang="ja-JP" b="1" dirty="0" smtClean="0">
                <a:solidFill>
                  <a:srgbClr val="FF0000"/>
                </a:solidFill>
              </a:rPr>
              <a:t>(</a:t>
            </a:r>
            <a:r>
              <a:rPr lang="ja-JP" altLang="en-US" b="1" dirty="0">
                <a:solidFill>
                  <a:srgbClr val="FF0000"/>
                </a:solidFill>
              </a:rPr>
              <a:t>木</a:t>
            </a:r>
            <a:r>
              <a:rPr lang="en-US" altLang="ja-JP" b="1" dirty="0" smtClean="0">
                <a:solidFill>
                  <a:srgbClr val="FF0000"/>
                </a:solidFill>
              </a:rPr>
              <a:t>)</a:t>
            </a:r>
            <a:r>
              <a:rPr lang="ja-JP" altLang="en-US" b="1" dirty="0" smtClean="0">
                <a:solidFill>
                  <a:srgbClr val="FF0000"/>
                </a:solidFill>
              </a:rPr>
              <a:t>～１</a:t>
            </a:r>
            <a:r>
              <a:rPr lang="ja-JP" altLang="en-US" b="1" dirty="0">
                <a:solidFill>
                  <a:srgbClr val="FF0000"/>
                </a:solidFill>
              </a:rPr>
              <a:t>２</a:t>
            </a:r>
            <a:r>
              <a:rPr lang="ja-JP" altLang="en-US" b="1" dirty="0" smtClean="0">
                <a:solidFill>
                  <a:srgbClr val="FF0000"/>
                </a:solidFill>
              </a:rPr>
              <a:t>日</a:t>
            </a:r>
            <a:r>
              <a:rPr lang="en-US" altLang="ja-JP" b="1" dirty="0" smtClean="0">
                <a:solidFill>
                  <a:srgbClr val="FF0000"/>
                </a:solidFill>
              </a:rPr>
              <a:t>(</a:t>
            </a:r>
            <a:r>
              <a:rPr lang="ja-JP" altLang="en-US" b="1" dirty="0" smtClean="0">
                <a:solidFill>
                  <a:srgbClr val="FF0000"/>
                </a:solidFill>
              </a:rPr>
              <a:t>土</a:t>
            </a:r>
            <a:r>
              <a:rPr lang="en-US" altLang="ja-JP" b="1" dirty="0" smtClean="0">
                <a:solidFill>
                  <a:srgbClr val="FF0000"/>
                </a:solidFill>
              </a:rPr>
              <a:t>)</a:t>
            </a:r>
            <a:r>
              <a:rPr lang="en-US" altLang="ja-JP" sz="5400" b="1" dirty="0">
                <a:solidFill>
                  <a:srgbClr val="FF0000"/>
                </a:solidFill>
              </a:rPr>
              <a:t/>
            </a:r>
            <a:br>
              <a:rPr lang="en-US" altLang="ja-JP" sz="5400" b="1" dirty="0">
                <a:solidFill>
                  <a:srgbClr val="FF0000"/>
                </a:solidFill>
              </a:rPr>
            </a:br>
            <a:r>
              <a:rPr lang="ja-JP" altLang="en-US" sz="5400" b="1" dirty="0">
                <a:solidFill>
                  <a:srgbClr val="FF0000"/>
                </a:solidFill>
              </a:rPr>
              <a:t>の営業時間について</a:t>
            </a:r>
          </a:p>
        </p:txBody>
      </p:sp>
      <p:sp>
        <p:nvSpPr>
          <p:cNvPr id="3" name="サブタイトル 2"/>
          <p:cNvSpPr>
            <a:spLocks noGrp="1"/>
          </p:cNvSpPr>
          <p:nvPr>
            <p:ph type="subTitle" idx="1"/>
          </p:nvPr>
        </p:nvSpPr>
        <p:spPr>
          <a:xfrm>
            <a:off x="165714" y="2660534"/>
            <a:ext cx="6669360" cy="4077409"/>
          </a:xfrm>
        </p:spPr>
        <p:txBody>
          <a:bodyPr>
            <a:noAutofit/>
          </a:bodyPr>
          <a:lstStyle/>
          <a:p>
            <a:pPr algn="l"/>
            <a:r>
              <a:rPr lang="ja-JP" altLang="en-US" sz="2400" b="1" dirty="0">
                <a:solidFill>
                  <a:schemeClr val="tx1"/>
                </a:solidFill>
              </a:rPr>
              <a:t>下記期間中は台風第</a:t>
            </a:r>
            <a:r>
              <a:rPr lang="en-US" altLang="ja-JP" sz="2400" b="1" dirty="0">
                <a:solidFill>
                  <a:schemeClr val="tx1"/>
                </a:solidFill>
              </a:rPr>
              <a:t>8</a:t>
            </a:r>
            <a:r>
              <a:rPr lang="ja-JP" altLang="en-US" sz="2400" b="1" dirty="0">
                <a:solidFill>
                  <a:schemeClr val="tx1"/>
                </a:solidFill>
              </a:rPr>
              <a:t>号 </a:t>
            </a:r>
            <a:r>
              <a:rPr lang="en-US" altLang="ja-JP" sz="2400" b="1" dirty="0">
                <a:solidFill>
                  <a:schemeClr val="tx1"/>
                </a:solidFill>
              </a:rPr>
              <a:t>(</a:t>
            </a:r>
            <a:r>
              <a:rPr lang="ja-JP" altLang="en-US" sz="2400" b="1" dirty="0">
                <a:solidFill>
                  <a:schemeClr val="tx1"/>
                </a:solidFill>
              </a:rPr>
              <a:t>ノグリー</a:t>
            </a:r>
            <a:r>
              <a:rPr lang="en-US" altLang="ja-JP" sz="2400" b="1" dirty="0">
                <a:solidFill>
                  <a:schemeClr val="tx1"/>
                </a:solidFill>
              </a:rPr>
              <a:t>)</a:t>
            </a:r>
            <a:r>
              <a:rPr lang="ja-JP" altLang="en-US" sz="2400" b="1" dirty="0">
                <a:solidFill>
                  <a:schemeClr val="tx1"/>
                </a:solidFill>
              </a:rPr>
              <a:t>の接近により、首都圏で悪天候の恐れがございます。</a:t>
            </a:r>
            <a:endParaRPr lang="en-US" altLang="ja-JP" sz="2400" b="1" dirty="0">
              <a:solidFill>
                <a:schemeClr val="tx1"/>
              </a:solidFill>
            </a:endParaRPr>
          </a:p>
          <a:p>
            <a:pPr algn="l"/>
            <a:endParaRPr lang="en-US" altLang="ja-JP" sz="1050" b="1" dirty="0">
              <a:solidFill>
                <a:schemeClr val="tx1"/>
              </a:solidFill>
            </a:endParaRPr>
          </a:p>
          <a:p>
            <a:r>
              <a:rPr lang="en-US" altLang="ja-JP" sz="4000" dirty="0">
                <a:solidFill>
                  <a:srgbClr val="FF0000"/>
                </a:solidFill>
              </a:rPr>
              <a:t>7/10</a:t>
            </a:r>
            <a:r>
              <a:rPr lang="ja-JP" altLang="en-US" sz="4000" dirty="0">
                <a:solidFill>
                  <a:srgbClr val="FF0000"/>
                </a:solidFill>
              </a:rPr>
              <a:t>（木）～</a:t>
            </a:r>
            <a:r>
              <a:rPr lang="en-US" altLang="ja-JP" sz="4000" dirty="0">
                <a:solidFill>
                  <a:srgbClr val="FF0000"/>
                </a:solidFill>
              </a:rPr>
              <a:t>7/12</a:t>
            </a:r>
            <a:r>
              <a:rPr lang="ja-JP" altLang="en-US" sz="4000" dirty="0">
                <a:solidFill>
                  <a:srgbClr val="FF0000"/>
                </a:solidFill>
              </a:rPr>
              <a:t>（土）</a:t>
            </a:r>
            <a:r>
              <a:rPr lang="en-US" altLang="ja-JP" sz="4000" dirty="0">
                <a:solidFill>
                  <a:srgbClr val="FF0000"/>
                </a:solidFill>
              </a:rPr>
              <a:t> </a:t>
            </a:r>
            <a:endParaRPr lang="en-US" altLang="ja-JP" sz="1600" b="1" dirty="0">
              <a:solidFill>
                <a:srgbClr val="FF0000"/>
              </a:solidFill>
            </a:endParaRPr>
          </a:p>
          <a:p>
            <a:pPr algn="l"/>
            <a:endParaRPr lang="en-US" altLang="ja-JP" sz="1050" b="1" dirty="0">
              <a:solidFill>
                <a:srgbClr val="FF0000"/>
              </a:solidFill>
            </a:endParaRPr>
          </a:p>
          <a:p>
            <a:pPr algn="l"/>
            <a:r>
              <a:rPr lang="ja-JP" altLang="en-US" sz="2400" b="1" dirty="0">
                <a:solidFill>
                  <a:srgbClr val="FF0000"/>
                </a:solidFill>
              </a:rPr>
              <a:t>天候によっては、営業時間が急遽変更となる恐れ</a:t>
            </a:r>
            <a:r>
              <a:rPr lang="ja-JP" altLang="en-US" sz="2400" b="1" dirty="0">
                <a:solidFill>
                  <a:schemeClr val="tx1"/>
                </a:solidFill>
              </a:rPr>
              <a:t>もございますので、</a:t>
            </a:r>
            <a:endParaRPr lang="en-US" altLang="ja-JP" sz="2400" b="1" dirty="0">
              <a:solidFill>
                <a:schemeClr val="tx1"/>
              </a:solidFill>
            </a:endParaRPr>
          </a:p>
          <a:p>
            <a:pPr algn="l"/>
            <a:r>
              <a:rPr lang="ja-JP" altLang="en-US" sz="2400" b="1" dirty="0">
                <a:solidFill>
                  <a:schemeClr val="tx1"/>
                </a:solidFill>
              </a:rPr>
              <a:t>大変お手数ではございますが、上記期間中に</a:t>
            </a:r>
            <a:r>
              <a:rPr lang="ja-JP" altLang="en-US" sz="2400" b="1" dirty="0">
                <a:solidFill>
                  <a:srgbClr val="FF0000"/>
                </a:solidFill>
              </a:rPr>
              <a:t>ご来店の際は、下記フリーダイヤルにて事前にご確認いただきますよう</a:t>
            </a:r>
            <a:r>
              <a:rPr lang="ja-JP" altLang="en-US" sz="2400" b="1" dirty="0">
                <a:solidFill>
                  <a:schemeClr val="tx1"/>
                </a:solidFill>
              </a:rPr>
              <a:t>ご理解・ご協力の程よろしくお願いいたします。</a:t>
            </a:r>
          </a:p>
        </p:txBody>
      </p:sp>
      <p:sp>
        <p:nvSpPr>
          <p:cNvPr id="4" name="テキスト ボックス 3"/>
          <p:cNvSpPr txBox="1"/>
          <p:nvPr/>
        </p:nvSpPr>
        <p:spPr>
          <a:xfrm>
            <a:off x="1385392" y="7548315"/>
            <a:ext cx="5472608" cy="83099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altLang="ja-JP"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P創英角ｺﾞｼｯｸUB" pitchFamily="50" charset="-128"/>
                <a:ea typeface="HGP創英角ｺﾞｼｯｸUB" pitchFamily="50" charset="-128"/>
              </a:rPr>
              <a:t>0800-700-1049</a:t>
            </a:r>
            <a:endParaRPr lang="ja-JP" alt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P創英角ｺﾞｼｯｸUB" pitchFamily="50" charset="-128"/>
              <a:ea typeface="HGP創英角ｺﾞｼｯｸUB" pitchFamily="50" charset="-128"/>
            </a:endParaRPr>
          </a:p>
        </p:txBody>
      </p:sp>
      <p:sp>
        <p:nvSpPr>
          <p:cNvPr id="5" name="テキスト ボックス 4"/>
          <p:cNvSpPr txBox="1"/>
          <p:nvPr/>
        </p:nvSpPr>
        <p:spPr>
          <a:xfrm>
            <a:off x="188641" y="8307760"/>
            <a:ext cx="4373313" cy="461665"/>
          </a:xfrm>
          <a:prstGeom prst="rect">
            <a:avLst/>
          </a:prstGeom>
          <a:noFill/>
        </p:spPr>
        <p:txBody>
          <a:bodyPr wrap="none" rtlCol="0">
            <a:spAutoFit/>
          </a:bodyPr>
          <a:lstStyle/>
          <a:p>
            <a:r>
              <a:rPr lang="ja-JP" altLang="en-US" sz="2400" b="1" dirty="0">
                <a:latin typeface="AR P丸ゴシック体M" pitchFamily="50" charset="-128"/>
                <a:ea typeface="AR P丸ゴシック体M" pitchFamily="50" charset="-128"/>
              </a:rPr>
              <a:t>携帯電話からもご利用頂けます</a:t>
            </a:r>
          </a:p>
        </p:txBody>
      </p:sp>
      <p:sp>
        <p:nvSpPr>
          <p:cNvPr id="6" name="テキスト ボックス 5"/>
          <p:cNvSpPr txBox="1"/>
          <p:nvPr/>
        </p:nvSpPr>
        <p:spPr>
          <a:xfrm>
            <a:off x="1412776" y="7260282"/>
            <a:ext cx="1786066" cy="400110"/>
          </a:xfrm>
          <a:prstGeom prst="rect">
            <a:avLst/>
          </a:prstGeom>
          <a:noFill/>
        </p:spPr>
        <p:txBody>
          <a:bodyPr wrap="non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ea"/>
                <a:ea typeface="+mj-ea"/>
              </a:rPr>
              <a:t>フリーダイヤル</a:t>
            </a:r>
          </a:p>
        </p:txBody>
      </p:sp>
      <p:pic>
        <p:nvPicPr>
          <p:cNvPr id="7" name="図 6" descr="denwa.jpg"/>
          <p:cNvPicPr>
            <a:picLocks noChangeAspect="1"/>
          </p:cNvPicPr>
          <p:nvPr/>
        </p:nvPicPr>
        <p:blipFill>
          <a:blip r:embed="rId2" cstate="print"/>
          <a:stretch>
            <a:fillRect/>
          </a:stretch>
        </p:blipFill>
        <p:spPr>
          <a:xfrm>
            <a:off x="188640" y="7476307"/>
            <a:ext cx="1193574" cy="934591"/>
          </a:xfrm>
          <a:prstGeom prst="rect">
            <a:avLst/>
          </a:prstGeom>
        </p:spPr>
      </p:pic>
      <p:pic>
        <p:nvPicPr>
          <p:cNvPr id="8" name="図 7" descr="ﾛｺﾞ01.bmp"/>
          <p:cNvPicPr>
            <a:picLocks noChangeAspect="1"/>
          </p:cNvPicPr>
          <p:nvPr/>
        </p:nvPicPr>
        <p:blipFill>
          <a:blip r:embed="rId3" cstate="print"/>
          <a:stretch>
            <a:fillRect/>
          </a:stretch>
        </p:blipFill>
        <p:spPr>
          <a:xfrm>
            <a:off x="4437112" y="8399748"/>
            <a:ext cx="2420888" cy="729717"/>
          </a:xfrm>
          <a:prstGeom prst="rect">
            <a:avLst/>
          </a:prstGeom>
        </p:spPr>
      </p:pic>
    </p:spTree>
    <p:extLst>
      <p:ext uri="{BB962C8B-B14F-4D97-AF65-F5344CB8AC3E}">
        <p14:creationId xmlns:p14="http://schemas.microsoft.com/office/powerpoint/2010/main" val="940405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60648" y="704529"/>
            <a:ext cx="6189340" cy="1960033"/>
          </a:xfrm>
        </p:spPr>
        <p:txBody>
          <a:bodyPr>
            <a:normAutofit fontScale="90000"/>
          </a:bodyPr>
          <a:lstStyle/>
          <a:p>
            <a:r>
              <a:rPr lang="en-US" altLang="ja-JP" sz="5400" b="1" dirty="0">
                <a:solidFill>
                  <a:srgbClr val="FF0000"/>
                </a:solidFill>
              </a:rPr>
              <a:t>2</a:t>
            </a:r>
            <a:r>
              <a:rPr lang="ja-JP" altLang="en-US" sz="5400" b="1" dirty="0">
                <a:solidFill>
                  <a:srgbClr val="FF0000"/>
                </a:solidFill>
              </a:rPr>
              <a:t>月</a:t>
            </a:r>
            <a:r>
              <a:rPr lang="en-US" altLang="ja-JP" sz="5400" b="1" dirty="0">
                <a:solidFill>
                  <a:srgbClr val="FF0000"/>
                </a:solidFill>
              </a:rPr>
              <a:t>19</a:t>
            </a:r>
            <a:r>
              <a:rPr lang="ja-JP" altLang="en-US" sz="5400" b="1" dirty="0">
                <a:solidFill>
                  <a:srgbClr val="FF0000"/>
                </a:solidFill>
              </a:rPr>
              <a:t>日</a:t>
            </a:r>
            <a:r>
              <a:rPr lang="en-US" altLang="ja-JP" sz="5400" b="1" dirty="0">
                <a:solidFill>
                  <a:srgbClr val="FF0000"/>
                </a:solidFill>
              </a:rPr>
              <a:t>(</a:t>
            </a:r>
            <a:r>
              <a:rPr lang="ja-JP" altLang="en-US" sz="5400" b="1" dirty="0">
                <a:solidFill>
                  <a:srgbClr val="FF0000"/>
                </a:solidFill>
              </a:rPr>
              <a:t>水</a:t>
            </a:r>
            <a:r>
              <a:rPr lang="en-US" altLang="ja-JP" sz="5400" b="1" dirty="0">
                <a:solidFill>
                  <a:srgbClr val="FF0000"/>
                </a:solidFill>
              </a:rPr>
              <a:t>)</a:t>
            </a:r>
            <a:r>
              <a:rPr lang="ja-JP" altLang="en-US" sz="5400" b="1" dirty="0">
                <a:solidFill>
                  <a:srgbClr val="FF0000"/>
                </a:solidFill>
              </a:rPr>
              <a:t>・</a:t>
            </a:r>
            <a:r>
              <a:rPr lang="en-US" altLang="ja-JP" sz="5400" b="1" dirty="0">
                <a:solidFill>
                  <a:srgbClr val="FF0000"/>
                </a:solidFill>
              </a:rPr>
              <a:t>20</a:t>
            </a:r>
            <a:r>
              <a:rPr lang="ja-JP" altLang="en-US" sz="5400" b="1">
                <a:solidFill>
                  <a:srgbClr val="FF0000"/>
                </a:solidFill>
              </a:rPr>
              <a:t>日</a:t>
            </a:r>
            <a:r>
              <a:rPr lang="en-US" altLang="ja-JP" sz="5400" b="1">
                <a:solidFill>
                  <a:srgbClr val="FF0000"/>
                </a:solidFill>
              </a:rPr>
              <a:t>(</a:t>
            </a:r>
            <a:r>
              <a:rPr lang="ja-JP" altLang="en-US" sz="5400" b="1" dirty="0">
                <a:solidFill>
                  <a:srgbClr val="FF0000"/>
                </a:solidFill>
              </a:rPr>
              <a:t>木</a:t>
            </a:r>
            <a:r>
              <a:rPr lang="en-US" altLang="ja-JP" sz="5400" b="1" dirty="0">
                <a:solidFill>
                  <a:srgbClr val="FF0000"/>
                </a:solidFill>
              </a:rPr>
              <a:t>)</a:t>
            </a:r>
            <a:br>
              <a:rPr lang="en-US" altLang="ja-JP" sz="5400" b="1" dirty="0">
                <a:solidFill>
                  <a:srgbClr val="FF0000"/>
                </a:solidFill>
              </a:rPr>
            </a:br>
            <a:r>
              <a:rPr lang="ja-JP" altLang="en-US" sz="5400" b="1" dirty="0">
                <a:solidFill>
                  <a:srgbClr val="FF0000"/>
                </a:solidFill>
              </a:rPr>
              <a:t>の営業時間について</a:t>
            </a:r>
          </a:p>
        </p:txBody>
      </p:sp>
      <p:sp>
        <p:nvSpPr>
          <p:cNvPr id="3" name="サブタイトル 2"/>
          <p:cNvSpPr>
            <a:spLocks noGrp="1"/>
          </p:cNvSpPr>
          <p:nvPr>
            <p:ph type="subTitle" idx="1"/>
          </p:nvPr>
        </p:nvSpPr>
        <p:spPr>
          <a:xfrm>
            <a:off x="188640" y="2792760"/>
            <a:ext cx="6669360" cy="3168352"/>
          </a:xfrm>
        </p:spPr>
        <p:txBody>
          <a:bodyPr>
            <a:noAutofit/>
          </a:bodyPr>
          <a:lstStyle/>
          <a:p>
            <a:pPr algn="l"/>
            <a:r>
              <a:rPr lang="en-US" altLang="ja-JP" b="1" dirty="0">
                <a:solidFill>
                  <a:schemeClr val="tx1"/>
                </a:solidFill>
              </a:rPr>
              <a:t>2/19</a:t>
            </a:r>
            <a:r>
              <a:rPr lang="ja-JP" altLang="en-US" b="1" dirty="0">
                <a:solidFill>
                  <a:schemeClr val="tx1"/>
                </a:solidFill>
              </a:rPr>
              <a:t>・</a:t>
            </a:r>
            <a:r>
              <a:rPr lang="en-US" altLang="ja-JP" b="1" dirty="0">
                <a:solidFill>
                  <a:schemeClr val="tx1"/>
                </a:solidFill>
              </a:rPr>
              <a:t>2/20</a:t>
            </a:r>
            <a:r>
              <a:rPr lang="ja-JP" altLang="en-US" b="1" dirty="0">
                <a:solidFill>
                  <a:schemeClr val="tx1"/>
                </a:solidFill>
              </a:rPr>
              <a:t>は先週に続き、首都圏で悪天候の恐れがございます。</a:t>
            </a:r>
            <a:endParaRPr lang="en-US" altLang="ja-JP" b="1" dirty="0">
              <a:solidFill>
                <a:schemeClr val="tx1"/>
              </a:solidFill>
            </a:endParaRPr>
          </a:p>
          <a:p>
            <a:pPr algn="l"/>
            <a:r>
              <a:rPr lang="ja-JP" altLang="en-US" b="1" dirty="0">
                <a:solidFill>
                  <a:schemeClr val="tx1"/>
                </a:solidFill>
              </a:rPr>
              <a:t>つきましては、誠に勝手ではございますが、営業時間を下記通り変更させて頂きます。</a:t>
            </a:r>
            <a:endParaRPr lang="en-US" altLang="ja-JP" b="1" dirty="0">
              <a:solidFill>
                <a:schemeClr val="tx1"/>
              </a:solidFill>
            </a:endParaRPr>
          </a:p>
          <a:p>
            <a:r>
              <a:rPr lang="en-US" altLang="ja-JP" sz="4000" dirty="0">
                <a:solidFill>
                  <a:srgbClr val="FF0000"/>
                </a:solidFill>
              </a:rPr>
              <a:t>2/19</a:t>
            </a:r>
            <a:r>
              <a:rPr lang="ja-JP" altLang="en-US" sz="4000" dirty="0">
                <a:solidFill>
                  <a:srgbClr val="FF0000"/>
                </a:solidFill>
              </a:rPr>
              <a:t>・</a:t>
            </a:r>
            <a:r>
              <a:rPr lang="en-US" altLang="ja-JP" sz="4000" dirty="0">
                <a:solidFill>
                  <a:srgbClr val="FF0000"/>
                </a:solidFill>
              </a:rPr>
              <a:t>2/20 </a:t>
            </a:r>
          </a:p>
          <a:p>
            <a:r>
              <a:rPr lang="en-US" altLang="ja-JP" sz="4000" dirty="0">
                <a:solidFill>
                  <a:srgbClr val="FF0000"/>
                </a:solidFill>
              </a:rPr>
              <a:t>10:00</a:t>
            </a:r>
            <a:r>
              <a:rPr lang="ja-JP" altLang="en-US" sz="4000" dirty="0">
                <a:solidFill>
                  <a:srgbClr val="FF0000"/>
                </a:solidFill>
              </a:rPr>
              <a:t>～</a:t>
            </a:r>
            <a:r>
              <a:rPr lang="en-US" altLang="ja-JP" sz="4000" dirty="0">
                <a:solidFill>
                  <a:srgbClr val="FF0000"/>
                </a:solidFill>
              </a:rPr>
              <a:t>17:00</a:t>
            </a:r>
            <a:r>
              <a:rPr lang="en-US" altLang="ja-JP" sz="4000" dirty="0">
                <a:solidFill>
                  <a:schemeClr val="tx1"/>
                </a:solidFill>
              </a:rPr>
              <a:t> (</a:t>
            </a:r>
            <a:r>
              <a:rPr lang="ja-JP" altLang="en-US" dirty="0" smtClean="0">
                <a:solidFill>
                  <a:schemeClr val="tx1"/>
                </a:solidFill>
              </a:rPr>
              <a:t>閉店</a:t>
            </a:r>
            <a:r>
              <a:rPr lang="en-US" altLang="ja-JP" dirty="0" smtClean="0">
                <a:solidFill>
                  <a:srgbClr val="FF0000"/>
                </a:solidFill>
              </a:rPr>
              <a:t>18:00</a:t>
            </a:r>
            <a:r>
              <a:rPr lang="en-US" altLang="ja-JP" sz="4000" dirty="0">
                <a:solidFill>
                  <a:schemeClr val="tx1"/>
                </a:solidFill>
              </a:rPr>
              <a:t>)</a:t>
            </a:r>
          </a:p>
          <a:p>
            <a:pPr algn="l"/>
            <a:endParaRPr lang="en-US" altLang="ja-JP" sz="1600" b="1" dirty="0">
              <a:solidFill>
                <a:srgbClr val="FF0000"/>
              </a:solidFill>
            </a:endParaRPr>
          </a:p>
          <a:p>
            <a:pPr algn="l"/>
            <a:endParaRPr lang="en-US" altLang="ja-JP" sz="1600" b="1" dirty="0">
              <a:solidFill>
                <a:srgbClr val="FF0000"/>
              </a:solidFill>
            </a:endParaRPr>
          </a:p>
          <a:p>
            <a:pPr algn="l"/>
            <a:r>
              <a:rPr lang="ja-JP" altLang="en-US" b="1" dirty="0">
                <a:solidFill>
                  <a:srgbClr val="FF0000"/>
                </a:solidFill>
              </a:rPr>
              <a:t>天候によっては、更に変更が生じる恐れ</a:t>
            </a:r>
            <a:r>
              <a:rPr lang="ja-JP" altLang="en-US" b="1" dirty="0">
                <a:solidFill>
                  <a:schemeClr val="tx1"/>
                </a:solidFill>
              </a:rPr>
              <a:t>もございますので、</a:t>
            </a:r>
            <a:endParaRPr lang="en-US" altLang="ja-JP" b="1" dirty="0">
              <a:solidFill>
                <a:schemeClr val="tx1"/>
              </a:solidFill>
            </a:endParaRPr>
          </a:p>
          <a:p>
            <a:pPr algn="l"/>
            <a:r>
              <a:rPr lang="ja-JP" altLang="en-US" b="1" dirty="0">
                <a:solidFill>
                  <a:schemeClr val="tx1"/>
                </a:solidFill>
              </a:rPr>
              <a:t>大変お手数ではございますが、</a:t>
            </a:r>
            <a:r>
              <a:rPr lang="ja-JP" altLang="en-US" b="1" dirty="0">
                <a:solidFill>
                  <a:srgbClr val="FF0000"/>
                </a:solidFill>
              </a:rPr>
              <a:t>ご来店の際は下記フリーダイヤルにて事前にご確認いただきますよう</a:t>
            </a:r>
            <a:r>
              <a:rPr lang="ja-JP" altLang="en-US" b="1" dirty="0">
                <a:solidFill>
                  <a:schemeClr val="tx1"/>
                </a:solidFill>
              </a:rPr>
              <a:t>ご理解・ご協力の程よろしくお願いいたします。</a:t>
            </a:r>
          </a:p>
        </p:txBody>
      </p:sp>
      <p:sp>
        <p:nvSpPr>
          <p:cNvPr id="4" name="テキスト ボックス 3"/>
          <p:cNvSpPr txBox="1"/>
          <p:nvPr/>
        </p:nvSpPr>
        <p:spPr>
          <a:xfrm>
            <a:off x="1385392" y="7548315"/>
            <a:ext cx="5472608" cy="83099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altLang="ja-JP"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P創英角ｺﾞｼｯｸUB" pitchFamily="50" charset="-128"/>
                <a:ea typeface="HGP創英角ｺﾞｼｯｸUB" pitchFamily="50" charset="-128"/>
              </a:rPr>
              <a:t>0800-700-1049</a:t>
            </a:r>
            <a:endParaRPr lang="ja-JP" alt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P創英角ｺﾞｼｯｸUB" pitchFamily="50" charset="-128"/>
              <a:ea typeface="HGP創英角ｺﾞｼｯｸUB" pitchFamily="50" charset="-128"/>
            </a:endParaRPr>
          </a:p>
        </p:txBody>
      </p:sp>
      <p:sp>
        <p:nvSpPr>
          <p:cNvPr id="5" name="テキスト ボックス 4"/>
          <p:cNvSpPr txBox="1"/>
          <p:nvPr/>
        </p:nvSpPr>
        <p:spPr>
          <a:xfrm>
            <a:off x="188641" y="8307760"/>
            <a:ext cx="4373313" cy="461665"/>
          </a:xfrm>
          <a:prstGeom prst="rect">
            <a:avLst/>
          </a:prstGeom>
          <a:noFill/>
        </p:spPr>
        <p:txBody>
          <a:bodyPr wrap="none" rtlCol="0">
            <a:spAutoFit/>
          </a:bodyPr>
          <a:lstStyle/>
          <a:p>
            <a:r>
              <a:rPr lang="ja-JP" altLang="en-US" sz="2400" b="1" dirty="0">
                <a:latin typeface="AR P丸ゴシック体M" pitchFamily="50" charset="-128"/>
                <a:ea typeface="AR P丸ゴシック体M" pitchFamily="50" charset="-128"/>
              </a:rPr>
              <a:t>携帯電話からもご利用頂けます</a:t>
            </a:r>
          </a:p>
        </p:txBody>
      </p:sp>
      <p:sp>
        <p:nvSpPr>
          <p:cNvPr id="6" name="テキスト ボックス 5"/>
          <p:cNvSpPr txBox="1"/>
          <p:nvPr/>
        </p:nvSpPr>
        <p:spPr>
          <a:xfrm>
            <a:off x="1412776" y="7260282"/>
            <a:ext cx="1786066" cy="400110"/>
          </a:xfrm>
          <a:prstGeom prst="rect">
            <a:avLst/>
          </a:prstGeom>
          <a:noFill/>
        </p:spPr>
        <p:txBody>
          <a:bodyPr wrap="non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ea"/>
                <a:ea typeface="+mj-ea"/>
              </a:rPr>
              <a:t>フリーダイヤル</a:t>
            </a:r>
          </a:p>
        </p:txBody>
      </p:sp>
      <p:pic>
        <p:nvPicPr>
          <p:cNvPr id="7" name="図 6" descr="denwa.jpg"/>
          <p:cNvPicPr>
            <a:picLocks noChangeAspect="1"/>
          </p:cNvPicPr>
          <p:nvPr/>
        </p:nvPicPr>
        <p:blipFill>
          <a:blip r:embed="rId2" cstate="print"/>
          <a:stretch>
            <a:fillRect/>
          </a:stretch>
        </p:blipFill>
        <p:spPr>
          <a:xfrm>
            <a:off x="188640" y="7476307"/>
            <a:ext cx="1193574" cy="934591"/>
          </a:xfrm>
          <a:prstGeom prst="rect">
            <a:avLst/>
          </a:prstGeom>
        </p:spPr>
      </p:pic>
      <p:pic>
        <p:nvPicPr>
          <p:cNvPr id="8" name="図 7" descr="ﾛｺﾞ01.bmp"/>
          <p:cNvPicPr>
            <a:picLocks noChangeAspect="1"/>
          </p:cNvPicPr>
          <p:nvPr/>
        </p:nvPicPr>
        <p:blipFill>
          <a:blip r:embed="rId3" cstate="print"/>
          <a:stretch>
            <a:fillRect/>
          </a:stretch>
        </p:blipFill>
        <p:spPr>
          <a:xfrm>
            <a:off x="4437112" y="8399748"/>
            <a:ext cx="2420888" cy="729717"/>
          </a:xfrm>
          <a:prstGeom prst="rect">
            <a:avLst/>
          </a:prstGeom>
        </p:spPr>
      </p:pic>
    </p:spTree>
    <p:extLst>
      <p:ext uri="{BB962C8B-B14F-4D97-AF65-F5344CB8AC3E}">
        <p14:creationId xmlns:p14="http://schemas.microsoft.com/office/powerpoint/2010/main" val="632682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テキスト ボックス 3"/>
          <p:cNvSpPr txBox="1"/>
          <p:nvPr/>
        </p:nvSpPr>
        <p:spPr>
          <a:xfrm>
            <a:off x="-197479" y="112338"/>
            <a:ext cx="7259053" cy="2246769"/>
          </a:xfrm>
          <a:prstGeom prst="rect">
            <a:avLst/>
          </a:prstGeom>
          <a:noFill/>
        </p:spPr>
        <p:txBody>
          <a:bodyPr wrap="square" rtlCol="0">
            <a:spAutoFit/>
          </a:bodyPr>
          <a:lstStyle/>
          <a:p>
            <a:pPr algn="ctr"/>
            <a:endParaRPr lang="en-US" altLang="ja-JP" sz="2800" dirty="0">
              <a:solidFill>
                <a:srgbClr val="FF0000"/>
              </a:solidFill>
              <a:latin typeface="はれのそら明朝" panose="02000600000000000000" pitchFamily="50" charset="-128"/>
              <a:ea typeface="はれのそら明朝" panose="02000600000000000000" pitchFamily="50" charset="-128"/>
            </a:endParaRPr>
          </a:p>
          <a:p>
            <a:pPr algn="ctr"/>
            <a:r>
              <a:rPr lang="ja-JP" altLang="en-US" sz="7200" dirty="0" smtClean="0">
                <a:solidFill>
                  <a:srgbClr val="FF0000"/>
                </a:solidFill>
                <a:latin typeface="はれのそら明朝" panose="02000600000000000000" pitchFamily="50" charset="-128"/>
                <a:ea typeface="はれのそら明朝" panose="02000600000000000000" pitchFamily="50" charset="-128"/>
              </a:rPr>
              <a:t>ドッグ･デイ終了</a:t>
            </a:r>
            <a:endParaRPr lang="en-US" altLang="ja-JP" sz="7200" dirty="0" smtClean="0">
              <a:solidFill>
                <a:srgbClr val="FF0000"/>
              </a:solidFill>
              <a:latin typeface="はれのそら明朝" panose="02000600000000000000" pitchFamily="50" charset="-128"/>
              <a:ea typeface="はれのそら明朝" panose="02000600000000000000" pitchFamily="50" charset="-128"/>
            </a:endParaRPr>
          </a:p>
          <a:p>
            <a:pPr algn="ctr"/>
            <a:r>
              <a:rPr lang="ja-JP" altLang="en-US" sz="4000" dirty="0" smtClean="0">
                <a:latin typeface="はれのそら明朝" panose="02000600000000000000" pitchFamily="50" charset="-128"/>
                <a:ea typeface="はれのそら明朝" panose="02000600000000000000" pitchFamily="50" charset="-128"/>
              </a:rPr>
              <a:t>のお知らせ</a:t>
            </a:r>
            <a:endParaRPr kumimoji="1" lang="ja-JP" altLang="en-US" sz="4000" dirty="0">
              <a:latin typeface="はれのそら明朝" panose="02000600000000000000" pitchFamily="50" charset="-128"/>
              <a:ea typeface="はれのそら明朝" panose="02000600000000000000" pitchFamily="50" charset="-128"/>
            </a:endParaRPr>
          </a:p>
        </p:txBody>
      </p:sp>
      <p:sp>
        <p:nvSpPr>
          <p:cNvPr id="5" name="テキスト ボックス 4"/>
          <p:cNvSpPr txBox="1"/>
          <p:nvPr/>
        </p:nvSpPr>
        <p:spPr>
          <a:xfrm>
            <a:off x="315183" y="2486878"/>
            <a:ext cx="6400800" cy="1046440"/>
          </a:xfrm>
          <a:prstGeom prst="rect">
            <a:avLst/>
          </a:prstGeom>
          <a:noFill/>
        </p:spPr>
        <p:txBody>
          <a:bodyPr wrap="square" rtlCol="0">
            <a:spAutoFit/>
          </a:bodyPr>
          <a:lstStyle/>
          <a:p>
            <a:r>
              <a:rPr lang="ja-JP" altLang="en-US" sz="2400" spc="-150" dirty="0" smtClean="0">
                <a:latin typeface="はれのそら明朝" panose="02000600000000000000" pitchFamily="50" charset="-128"/>
                <a:ea typeface="はれのそら明朝" panose="02000600000000000000" pitchFamily="50" charset="-128"/>
              </a:rPr>
              <a:t>日頃より還元陶板浴</a:t>
            </a:r>
            <a:r>
              <a:rPr lang="ja-JP" altLang="en-US" sz="2400" spc="-150" dirty="0" smtClean="0">
                <a:latin typeface="+mn-ea"/>
              </a:rPr>
              <a:t> </a:t>
            </a:r>
            <a:r>
              <a:rPr lang="ja-JP" altLang="en-US" sz="2400" spc="-150" dirty="0" smtClean="0">
                <a:latin typeface="はれのそら明朝" panose="02000600000000000000" pitchFamily="50" charset="-128"/>
                <a:ea typeface="はれのそら明朝" panose="02000600000000000000" pitchFamily="50" charset="-128"/>
              </a:rPr>
              <a:t>虎杖伝説の里</a:t>
            </a:r>
            <a:r>
              <a:rPr lang="ja-JP" altLang="en-US" sz="2400" spc="-150" dirty="0" smtClean="0">
                <a:latin typeface="+mn-ea"/>
              </a:rPr>
              <a:t> </a:t>
            </a:r>
            <a:r>
              <a:rPr lang="ja-JP" altLang="en-US" sz="2400" spc="-150" dirty="0" smtClean="0">
                <a:latin typeface="はれのそら明朝" panose="02000600000000000000" pitchFamily="50" charset="-128"/>
                <a:ea typeface="はれのそら明朝" panose="02000600000000000000" pitchFamily="50" charset="-128"/>
              </a:rPr>
              <a:t>本店をご愛顧いただき、まことにありがとうございます。</a:t>
            </a:r>
            <a:endParaRPr lang="en-US" altLang="ja-JP" sz="2400" spc="-150" dirty="0" smtClean="0">
              <a:latin typeface="はれのそら明朝" panose="02000600000000000000" pitchFamily="50" charset="-128"/>
              <a:ea typeface="はれのそら明朝" panose="02000600000000000000" pitchFamily="50" charset="-128"/>
            </a:endParaRPr>
          </a:p>
          <a:p>
            <a:endParaRPr lang="en-US" altLang="ja-JP" sz="1400" spc="-150" dirty="0" smtClean="0">
              <a:latin typeface="はれのそら明朝" panose="02000600000000000000" pitchFamily="50" charset="-128"/>
              <a:ea typeface="はれのそら明朝" panose="02000600000000000000" pitchFamily="50" charset="-128"/>
            </a:endParaRPr>
          </a:p>
        </p:txBody>
      </p:sp>
      <p:pic>
        <p:nvPicPr>
          <p:cNvPr id="8" name="図 7"/>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359307" y="8354389"/>
            <a:ext cx="2356676" cy="710363"/>
          </a:xfrm>
          <a:prstGeom prst="rect">
            <a:avLst/>
          </a:prstGeom>
        </p:spPr>
      </p:pic>
      <p:pic>
        <p:nvPicPr>
          <p:cNvPr id="10" name="図 9"/>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95772" y="112338"/>
            <a:ext cx="1031748" cy="281982"/>
          </a:xfrm>
          <a:prstGeom prst="rect">
            <a:avLst/>
          </a:prstGeom>
        </p:spPr>
      </p:pic>
      <p:sp>
        <p:nvSpPr>
          <p:cNvPr id="6" name="テキスト ボックス 5"/>
          <p:cNvSpPr txBox="1"/>
          <p:nvPr/>
        </p:nvSpPr>
        <p:spPr>
          <a:xfrm>
            <a:off x="88989" y="6749514"/>
            <a:ext cx="6769011" cy="1200329"/>
          </a:xfrm>
          <a:prstGeom prst="rect">
            <a:avLst/>
          </a:prstGeom>
          <a:noFill/>
        </p:spPr>
        <p:txBody>
          <a:bodyPr wrap="square" rtlCol="0">
            <a:spAutoFit/>
          </a:bodyPr>
          <a:lstStyle/>
          <a:p>
            <a:r>
              <a:rPr lang="ja-JP" altLang="en-US" sz="2400" spc="-150" dirty="0" smtClean="0">
                <a:latin typeface="はれのそら明朝" panose="02000600000000000000" pitchFamily="50" charset="-128"/>
                <a:ea typeface="はれのそら明朝" panose="02000600000000000000" pitchFamily="50" charset="-128"/>
              </a:rPr>
              <a:t>このような変更となり誠に申し訳ございませんが、今後ともより良いサービスのご提供に努めますのでご愛顧のほどよろしくお願い申し上げます。</a:t>
            </a:r>
            <a:endParaRPr lang="en-US" altLang="ja-JP" sz="2400" spc="-150" dirty="0" smtClean="0">
              <a:latin typeface="はれのそら明朝" panose="02000600000000000000" pitchFamily="50" charset="-128"/>
              <a:ea typeface="はれのそら明朝" panose="02000600000000000000" pitchFamily="50" charset="-128"/>
            </a:endParaRPr>
          </a:p>
        </p:txBody>
      </p:sp>
      <p:sp>
        <p:nvSpPr>
          <p:cNvPr id="2" name="テキスト ボックス 1"/>
          <p:cNvSpPr txBox="1"/>
          <p:nvPr/>
        </p:nvSpPr>
        <p:spPr>
          <a:xfrm>
            <a:off x="273414" y="3408132"/>
            <a:ext cx="6484335" cy="3231654"/>
          </a:xfrm>
          <a:prstGeom prst="rect">
            <a:avLst/>
          </a:prstGeom>
          <a:noFill/>
        </p:spPr>
        <p:txBody>
          <a:bodyPr wrap="square" rtlCol="0">
            <a:spAutoFit/>
          </a:bodyPr>
          <a:lstStyle/>
          <a:p>
            <a:r>
              <a:rPr lang="ja-JP" altLang="en-US" sz="2400" spc="-150" dirty="0">
                <a:latin typeface="はれのそら明朝" panose="02000600000000000000" pitchFamily="50" charset="-128"/>
                <a:ea typeface="はれのそら明朝" panose="02000600000000000000" pitchFamily="50" charset="-128"/>
              </a:rPr>
              <a:t>誠に勝手ながら</a:t>
            </a:r>
            <a:r>
              <a:rPr lang="ja-JP" altLang="en-US" sz="2400" spc="-150" dirty="0" smtClean="0">
                <a:latin typeface="はれのそら明朝" panose="02000600000000000000" pitchFamily="50" charset="-128"/>
                <a:ea typeface="はれのそら明朝" panose="02000600000000000000" pitchFamily="50" charset="-128"/>
              </a:rPr>
              <a:t>、ご好評いただいております</a:t>
            </a:r>
            <a:r>
              <a:rPr lang="ja-JP" altLang="ja-JP" sz="2400" dirty="0">
                <a:latin typeface="はれのそら明朝" panose="02000600000000000000" pitchFamily="50" charset="-128"/>
                <a:ea typeface="はれのそら明朝" panose="02000600000000000000" pitchFamily="50" charset="-128"/>
              </a:rPr>
              <a:t>“</a:t>
            </a:r>
            <a:r>
              <a:rPr lang="ja-JP" altLang="en-US" sz="2400" spc="-150" dirty="0" smtClean="0">
                <a:latin typeface="はれのそら明朝" panose="02000600000000000000" pitchFamily="50" charset="-128"/>
                <a:ea typeface="はれのそら明朝" panose="02000600000000000000" pitchFamily="50" charset="-128"/>
              </a:rPr>
              <a:t>ドッグ・デイ</a:t>
            </a:r>
            <a:r>
              <a:rPr lang="ja-JP" altLang="ja-JP" sz="2400" dirty="0" smtClean="0">
                <a:latin typeface="はれのそら明朝" panose="02000600000000000000" pitchFamily="50" charset="-128"/>
                <a:ea typeface="はれのそら明朝" panose="02000600000000000000" pitchFamily="50" charset="-128"/>
              </a:rPr>
              <a:t>”</a:t>
            </a:r>
            <a:r>
              <a:rPr lang="ja-JP" altLang="en-US" sz="2400" dirty="0" smtClean="0">
                <a:latin typeface="はれのそら明朝" panose="02000600000000000000" pitchFamily="50" charset="-128"/>
                <a:ea typeface="はれのそら明朝" panose="02000600000000000000" pitchFamily="50" charset="-128"/>
              </a:rPr>
              <a:t>の優待入浴イベントを</a:t>
            </a:r>
            <a:endParaRPr lang="en-US" altLang="ja-JP" sz="2400" dirty="0" smtClean="0">
              <a:latin typeface="はれのそら明朝" panose="02000600000000000000" pitchFamily="50" charset="-128"/>
              <a:ea typeface="はれのそら明朝" panose="02000600000000000000" pitchFamily="50" charset="-128"/>
            </a:endParaRPr>
          </a:p>
          <a:p>
            <a:r>
              <a:rPr lang="en-US" altLang="ja-JP" sz="2400" dirty="0" smtClean="0">
                <a:solidFill>
                  <a:srgbClr val="FF0000"/>
                </a:solidFill>
                <a:latin typeface="はれのそら明朝" panose="02000600000000000000" pitchFamily="50" charset="-128"/>
                <a:ea typeface="はれのそら明朝" panose="02000600000000000000" pitchFamily="50" charset="-128"/>
              </a:rPr>
              <a:t>2018</a:t>
            </a:r>
            <a:r>
              <a:rPr lang="ja-JP" altLang="en-US" sz="2400" dirty="0" smtClean="0">
                <a:solidFill>
                  <a:srgbClr val="FF0000"/>
                </a:solidFill>
                <a:latin typeface="はれのそら明朝" panose="02000600000000000000" pitchFamily="50" charset="-128"/>
                <a:ea typeface="はれのそら明朝" panose="02000600000000000000" pitchFamily="50" charset="-128"/>
              </a:rPr>
              <a:t>年</a:t>
            </a:r>
            <a:r>
              <a:rPr lang="en-US" altLang="ja-JP" sz="2400" dirty="0">
                <a:solidFill>
                  <a:srgbClr val="FF0000"/>
                </a:solidFill>
                <a:latin typeface="はれのそら明朝" panose="02000600000000000000" pitchFamily="50" charset="-128"/>
                <a:ea typeface="はれのそら明朝" panose="02000600000000000000" pitchFamily="50" charset="-128"/>
              </a:rPr>
              <a:t>8</a:t>
            </a:r>
            <a:r>
              <a:rPr lang="ja-JP" altLang="en-US" sz="2400" smtClean="0">
                <a:solidFill>
                  <a:srgbClr val="FF0000"/>
                </a:solidFill>
                <a:latin typeface="はれのそら明朝" panose="02000600000000000000" pitchFamily="50" charset="-128"/>
                <a:ea typeface="はれのそら明朝" panose="02000600000000000000" pitchFamily="50" charset="-128"/>
              </a:rPr>
              <a:t>月</a:t>
            </a:r>
            <a:r>
              <a:rPr lang="ja-JP" altLang="en-US" sz="2400" dirty="0" smtClean="0">
                <a:solidFill>
                  <a:srgbClr val="FF0000"/>
                </a:solidFill>
                <a:latin typeface="はれのそら明朝" panose="02000600000000000000" pitchFamily="50" charset="-128"/>
                <a:ea typeface="はれのそら明朝" panose="02000600000000000000" pitchFamily="50" charset="-128"/>
              </a:rPr>
              <a:t>末日を持ちまして終了とさせていただきます。</a:t>
            </a:r>
            <a:endParaRPr lang="en-US" altLang="ja-JP" sz="2400" dirty="0" smtClean="0">
              <a:solidFill>
                <a:srgbClr val="FF0000"/>
              </a:solidFill>
              <a:latin typeface="はれのそら明朝" panose="02000600000000000000" pitchFamily="50" charset="-128"/>
              <a:ea typeface="はれのそら明朝" panose="02000600000000000000" pitchFamily="50" charset="-128"/>
            </a:endParaRPr>
          </a:p>
          <a:p>
            <a:r>
              <a:rPr lang="ja-JP" altLang="en-US" sz="2400" spc="-150" dirty="0" smtClean="0">
                <a:latin typeface="はれのそら明朝" panose="02000600000000000000" pitchFamily="50" charset="-128"/>
                <a:ea typeface="はれのそら明朝" panose="02000600000000000000" pitchFamily="50" charset="-128"/>
              </a:rPr>
              <a:t>今後のイベント情報につきましては店内</a:t>
            </a:r>
            <a:r>
              <a:rPr lang="en-US" altLang="ja-JP" sz="2400" spc="-150" dirty="0" smtClean="0">
                <a:latin typeface="はれのそら明朝" panose="02000600000000000000" pitchFamily="50" charset="-128"/>
                <a:ea typeface="はれのそら明朝" panose="02000600000000000000" pitchFamily="50" charset="-128"/>
              </a:rPr>
              <a:t>POP</a:t>
            </a:r>
            <a:r>
              <a:rPr lang="ja-JP" altLang="en-US" sz="2400" spc="-150" dirty="0" smtClean="0">
                <a:latin typeface="はれのそら明朝" panose="02000600000000000000" pitchFamily="50" charset="-128"/>
                <a:ea typeface="はれのそら明朝" panose="02000600000000000000" pitchFamily="50" charset="-128"/>
              </a:rPr>
              <a:t>・</a:t>
            </a:r>
            <a:endParaRPr lang="en-US" altLang="ja-JP" sz="2400" spc="-150" dirty="0" smtClean="0">
              <a:latin typeface="はれのそら明朝" panose="02000600000000000000" pitchFamily="50" charset="-128"/>
              <a:ea typeface="はれのそら明朝" panose="02000600000000000000" pitchFamily="50" charset="-128"/>
            </a:endParaRPr>
          </a:p>
          <a:p>
            <a:r>
              <a:rPr lang="en-US" altLang="ja-JP" sz="2400" spc="-150" dirty="0" smtClean="0">
                <a:latin typeface="はれのそら明朝" panose="02000600000000000000" pitchFamily="50" charset="-128"/>
                <a:ea typeface="はれのそら明朝" panose="02000600000000000000" pitchFamily="50" charset="-128"/>
              </a:rPr>
              <a:t>SNS</a:t>
            </a:r>
            <a:r>
              <a:rPr lang="ja-JP" altLang="en-US" sz="2400" spc="-150" dirty="0" smtClean="0">
                <a:latin typeface="はれのそら明朝" panose="02000600000000000000" pitchFamily="50" charset="-128"/>
                <a:ea typeface="はれのそら明朝" panose="02000600000000000000" pitchFamily="50" charset="-128"/>
              </a:rPr>
              <a:t>を中心に発信させていただきますので今しばらくお待ちくださいませ。</a:t>
            </a:r>
            <a:endParaRPr lang="en-US" altLang="ja-JP" sz="2400" spc="-150" dirty="0">
              <a:latin typeface="はれのそら明朝" panose="02000600000000000000" pitchFamily="50" charset="-128"/>
              <a:ea typeface="はれのそら明朝" panose="02000600000000000000" pitchFamily="50" charset="-128"/>
            </a:endParaRPr>
          </a:p>
          <a:p>
            <a:endParaRPr lang="en-US" altLang="ja-JP" dirty="0"/>
          </a:p>
          <a:p>
            <a:endParaRPr kumimoji="1" lang="ja-JP" altLang="en-US" dirty="0"/>
          </a:p>
        </p:txBody>
      </p:sp>
    </p:spTree>
    <p:extLst>
      <p:ext uri="{BB962C8B-B14F-4D97-AF65-F5344CB8AC3E}">
        <p14:creationId xmlns:p14="http://schemas.microsoft.com/office/powerpoint/2010/main" val="1410546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4384" y="341259"/>
            <a:ext cx="6851904" cy="2739211"/>
          </a:xfrm>
          <a:prstGeom prst="rect">
            <a:avLst/>
          </a:prstGeom>
          <a:noFill/>
        </p:spPr>
        <p:txBody>
          <a:bodyPr wrap="square" rtlCol="0">
            <a:spAutoFit/>
          </a:bodyPr>
          <a:lstStyle/>
          <a:p>
            <a:pPr algn="ctr"/>
            <a:r>
              <a:rPr lang="ja-JP" altLang="en-US" sz="2800" dirty="0" smtClean="0">
                <a:solidFill>
                  <a:srgbClr val="FF0000"/>
                </a:solidFill>
                <a:latin typeface="はれのそら明朝" panose="02000600000000000000" pitchFamily="50" charset="-128"/>
                <a:ea typeface="はれのそら明朝" panose="02000600000000000000" pitchFamily="50" charset="-128"/>
              </a:rPr>
              <a:t>海野代表セミナーに</a:t>
            </a:r>
            <a:r>
              <a:rPr lang="ja-JP" altLang="en-US" sz="2800" dirty="0">
                <a:solidFill>
                  <a:srgbClr val="FF0000"/>
                </a:solidFill>
                <a:latin typeface="はれのそら明朝" panose="02000600000000000000" pitchFamily="50" charset="-128"/>
                <a:ea typeface="はれのそら明朝" panose="02000600000000000000" pitchFamily="50" charset="-128"/>
              </a:rPr>
              <a:t>伴</a:t>
            </a:r>
            <a:r>
              <a:rPr lang="ja-JP" altLang="en-US" sz="2800" dirty="0" smtClean="0">
                <a:solidFill>
                  <a:srgbClr val="FF0000"/>
                </a:solidFill>
                <a:latin typeface="はれのそら明朝" panose="02000600000000000000" pitchFamily="50" charset="-128"/>
                <a:ea typeface="はれのそら明朝" panose="02000600000000000000" pitchFamily="50" charset="-128"/>
              </a:rPr>
              <a:t>う</a:t>
            </a:r>
            <a:endParaRPr lang="en-US" altLang="ja-JP" sz="2800" dirty="0" smtClean="0">
              <a:solidFill>
                <a:srgbClr val="FF0000"/>
              </a:solidFill>
              <a:latin typeface="はれのそら明朝" panose="02000600000000000000" pitchFamily="50" charset="-128"/>
              <a:ea typeface="はれのそら明朝" panose="02000600000000000000" pitchFamily="50" charset="-128"/>
            </a:endParaRPr>
          </a:p>
          <a:p>
            <a:pPr algn="ctr"/>
            <a:r>
              <a:rPr lang="ja-JP" altLang="en-US" sz="7200" dirty="0" smtClean="0">
                <a:solidFill>
                  <a:srgbClr val="FF0000"/>
                </a:solidFill>
                <a:latin typeface="はれのそら明朝" panose="02000600000000000000" pitchFamily="50" charset="-128"/>
                <a:ea typeface="はれのそら明朝" panose="02000600000000000000" pitchFamily="50" charset="-128"/>
              </a:rPr>
              <a:t>ホール</a:t>
            </a:r>
            <a:r>
              <a:rPr lang="en-US" altLang="ja-JP" sz="4000" dirty="0" smtClean="0">
                <a:solidFill>
                  <a:srgbClr val="FF0000"/>
                </a:solidFill>
                <a:latin typeface="はれのそら明朝" panose="02000600000000000000" pitchFamily="50" charset="-128"/>
                <a:ea typeface="はれのそら明朝" panose="02000600000000000000" pitchFamily="50" charset="-128"/>
              </a:rPr>
              <a:t>(</a:t>
            </a:r>
            <a:r>
              <a:rPr lang="ja-JP" altLang="en-US" sz="4000" dirty="0" smtClean="0">
                <a:solidFill>
                  <a:srgbClr val="FF0000"/>
                </a:solidFill>
                <a:latin typeface="はれのそら明朝" panose="02000600000000000000" pitchFamily="50" charset="-128"/>
                <a:ea typeface="はれのそら明朝" panose="02000600000000000000" pitchFamily="50" charset="-128"/>
              </a:rPr>
              <a:t>休憩スペース</a:t>
            </a:r>
            <a:r>
              <a:rPr lang="en-US" altLang="ja-JP" sz="4000" dirty="0" smtClean="0">
                <a:solidFill>
                  <a:srgbClr val="FF0000"/>
                </a:solidFill>
                <a:latin typeface="はれのそら明朝" panose="02000600000000000000" pitchFamily="50" charset="-128"/>
                <a:ea typeface="はれのそら明朝" panose="02000600000000000000" pitchFamily="50" charset="-128"/>
              </a:rPr>
              <a:t>)</a:t>
            </a:r>
            <a:r>
              <a:rPr lang="ja-JP" altLang="en-US" sz="7200" dirty="0" smtClean="0">
                <a:solidFill>
                  <a:srgbClr val="FF0000"/>
                </a:solidFill>
                <a:latin typeface="はれのそら明朝" panose="02000600000000000000" pitchFamily="50" charset="-128"/>
                <a:ea typeface="はれのそら明朝" panose="02000600000000000000" pitchFamily="50" charset="-128"/>
              </a:rPr>
              <a:t>貸切</a:t>
            </a:r>
            <a:r>
              <a:rPr lang="ja-JP" altLang="en-US" sz="4000" dirty="0" smtClean="0">
                <a:latin typeface="はれのそら明朝" panose="02000600000000000000" pitchFamily="50" charset="-128"/>
                <a:ea typeface="はれのそら明朝" panose="02000600000000000000" pitchFamily="50" charset="-128"/>
              </a:rPr>
              <a:t>のお知らせ</a:t>
            </a:r>
            <a:endParaRPr kumimoji="1" lang="ja-JP" altLang="en-US" sz="4000" dirty="0">
              <a:latin typeface="はれのそら明朝" panose="02000600000000000000" pitchFamily="50" charset="-128"/>
              <a:ea typeface="はれのそら明朝" panose="02000600000000000000" pitchFamily="50" charset="-128"/>
            </a:endParaRPr>
          </a:p>
        </p:txBody>
      </p:sp>
      <p:sp>
        <p:nvSpPr>
          <p:cNvPr id="5" name="テキスト ボックス 4"/>
          <p:cNvSpPr txBox="1"/>
          <p:nvPr/>
        </p:nvSpPr>
        <p:spPr>
          <a:xfrm>
            <a:off x="315183" y="3188046"/>
            <a:ext cx="6400800" cy="6001643"/>
          </a:xfrm>
          <a:prstGeom prst="rect">
            <a:avLst/>
          </a:prstGeom>
          <a:noFill/>
        </p:spPr>
        <p:txBody>
          <a:bodyPr wrap="square" rtlCol="0">
            <a:spAutoFit/>
          </a:bodyPr>
          <a:lstStyle/>
          <a:p>
            <a:r>
              <a:rPr lang="ja-JP" altLang="en-US" sz="2400" spc="-150" dirty="0" smtClean="0">
                <a:latin typeface="はれのそら明朝" panose="02000600000000000000" pitchFamily="50" charset="-128"/>
                <a:ea typeface="はれのそら明朝" panose="02000600000000000000" pitchFamily="50" charset="-128"/>
              </a:rPr>
              <a:t>日頃より還元陶板浴</a:t>
            </a:r>
            <a:r>
              <a:rPr lang="ja-JP" altLang="en-US" sz="2400" spc="-150" dirty="0" smtClean="0">
                <a:latin typeface="+mn-ea"/>
              </a:rPr>
              <a:t> </a:t>
            </a:r>
            <a:r>
              <a:rPr lang="ja-JP" altLang="en-US" sz="2400" spc="-150" dirty="0" smtClean="0">
                <a:latin typeface="はれのそら明朝" panose="02000600000000000000" pitchFamily="50" charset="-128"/>
                <a:ea typeface="はれのそら明朝" panose="02000600000000000000" pitchFamily="50" charset="-128"/>
              </a:rPr>
              <a:t>虎杖伝説の里</a:t>
            </a:r>
            <a:r>
              <a:rPr lang="ja-JP" altLang="en-US" sz="2400" spc="-150" dirty="0" smtClean="0">
                <a:latin typeface="+mn-ea"/>
              </a:rPr>
              <a:t> </a:t>
            </a:r>
            <a:r>
              <a:rPr lang="ja-JP" altLang="en-US" sz="2400" spc="-150" dirty="0" smtClean="0">
                <a:latin typeface="はれのそら明朝" panose="02000600000000000000" pitchFamily="50" charset="-128"/>
                <a:ea typeface="はれのそら明朝" panose="02000600000000000000" pitchFamily="50" charset="-128"/>
              </a:rPr>
              <a:t>本店をご愛顧いただき、まことにありがとうございます。</a:t>
            </a:r>
            <a:endParaRPr lang="en-US" altLang="ja-JP" sz="2400" spc="-150" dirty="0" smtClean="0">
              <a:latin typeface="はれのそら明朝" panose="02000600000000000000" pitchFamily="50" charset="-128"/>
              <a:ea typeface="はれのそら明朝" panose="02000600000000000000" pitchFamily="50" charset="-128"/>
            </a:endParaRPr>
          </a:p>
          <a:p>
            <a:endParaRPr lang="en-US" altLang="ja-JP" sz="2400" spc="-150" dirty="0" smtClean="0">
              <a:latin typeface="はれのそら明朝" panose="02000600000000000000" pitchFamily="50" charset="-128"/>
              <a:ea typeface="はれのそら明朝" panose="02000600000000000000" pitchFamily="50" charset="-128"/>
            </a:endParaRPr>
          </a:p>
          <a:p>
            <a:r>
              <a:rPr lang="ja-JP" altLang="en-US" sz="2400" spc="-150" dirty="0">
                <a:latin typeface="はれのそら明朝" panose="02000600000000000000" pitchFamily="50" charset="-128"/>
                <a:ea typeface="はれのそら明朝" panose="02000600000000000000" pitchFamily="50" charset="-128"/>
              </a:rPr>
              <a:t>誠</a:t>
            </a:r>
            <a:r>
              <a:rPr lang="ja-JP" altLang="en-US" sz="2400" spc="-150" dirty="0" smtClean="0">
                <a:latin typeface="はれのそら明朝" panose="02000600000000000000" pitchFamily="50" charset="-128"/>
                <a:ea typeface="はれのそら明朝" panose="02000600000000000000" pitchFamily="50" charset="-128"/>
              </a:rPr>
              <a:t>に</a:t>
            </a:r>
            <a:r>
              <a:rPr lang="ja-JP" altLang="en-US" sz="2400" spc="-150" dirty="0">
                <a:latin typeface="はれのそら明朝" panose="02000600000000000000" pitchFamily="50" charset="-128"/>
                <a:ea typeface="はれのそら明朝" panose="02000600000000000000" pitchFamily="50" charset="-128"/>
              </a:rPr>
              <a:t>勝手</a:t>
            </a:r>
            <a:r>
              <a:rPr lang="ja-JP" altLang="en-US" sz="2400" spc="-150" dirty="0" smtClean="0">
                <a:latin typeface="はれのそら明朝" panose="02000600000000000000" pitchFamily="50" charset="-128"/>
                <a:ea typeface="はれのそら明朝" panose="02000600000000000000" pitchFamily="50" charset="-128"/>
              </a:rPr>
              <a:t>ながら、</a:t>
            </a:r>
            <a:r>
              <a:rPr lang="en-US" altLang="ja-JP" sz="2400" b="1" spc="-150" dirty="0" smtClean="0">
                <a:solidFill>
                  <a:srgbClr val="FF0000"/>
                </a:solidFill>
                <a:latin typeface="はれのそら明朝" panose="02000600000000000000" pitchFamily="50" charset="-128"/>
                <a:ea typeface="はれのそら明朝" panose="02000600000000000000" pitchFamily="50" charset="-128"/>
              </a:rPr>
              <a:t>10/29(</a:t>
            </a:r>
            <a:r>
              <a:rPr lang="ja-JP" altLang="en-US" sz="2400" b="1" spc="-150" dirty="0">
                <a:solidFill>
                  <a:srgbClr val="FF0000"/>
                </a:solidFill>
                <a:latin typeface="はれのそら明朝" panose="02000600000000000000" pitchFamily="50" charset="-128"/>
                <a:ea typeface="はれのそら明朝" panose="02000600000000000000" pitchFamily="50" charset="-128"/>
              </a:rPr>
              <a:t>日</a:t>
            </a:r>
            <a:r>
              <a:rPr lang="en-US" altLang="ja-JP" sz="2400" b="1" spc="-150" dirty="0" smtClean="0">
                <a:solidFill>
                  <a:srgbClr val="FF0000"/>
                </a:solidFill>
                <a:latin typeface="はれのそら明朝" panose="02000600000000000000" pitchFamily="50" charset="-128"/>
                <a:ea typeface="はれのそら明朝" panose="02000600000000000000" pitchFamily="50" charset="-128"/>
              </a:rPr>
              <a:t>)9:30</a:t>
            </a:r>
            <a:r>
              <a:rPr lang="ja-JP" altLang="en-US" sz="2400" b="1" spc="-150" dirty="0" smtClean="0">
                <a:solidFill>
                  <a:srgbClr val="FF0000"/>
                </a:solidFill>
                <a:latin typeface="はれのそら明朝" panose="02000600000000000000" pitchFamily="50" charset="-128"/>
                <a:ea typeface="はれのそら明朝" panose="02000600000000000000" pitchFamily="50" charset="-128"/>
              </a:rPr>
              <a:t>～</a:t>
            </a:r>
            <a:r>
              <a:rPr lang="en-US" altLang="ja-JP" sz="2400" b="1" spc="-150" dirty="0" smtClean="0">
                <a:solidFill>
                  <a:srgbClr val="FF0000"/>
                </a:solidFill>
                <a:latin typeface="はれのそら明朝" panose="02000600000000000000" pitchFamily="50" charset="-128"/>
                <a:ea typeface="はれのそら明朝" panose="02000600000000000000" pitchFamily="50" charset="-128"/>
              </a:rPr>
              <a:t>13:00</a:t>
            </a:r>
            <a:r>
              <a:rPr lang="ja-JP" altLang="en-US" sz="2400" spc="-150" dirty="0" smtClean="0">
                <a:latin typeface="はれのそら明朝" panose="02000600000000000000" pitchFamily="50" charset="-128"/>
                <a:ea typeface="はれのそら明朝" panose="02000600000000000000" pitchFamily="50" charset="-128"/>
              </a:rPr>
              <a:t>の間、</a:t>
            </a:r>
            <a:r>
              <a:rPr lang="ja-JP" altLang="en-US" sz="2400" spc="-150" dirty="0">
                <a:latin typeface="はれのそら明朝" panose="02000600000000000000" pitchFamily="50" charset="-128"/>
                <a:ea typeface="はれのそら明朝" panose="02000600000000000000" pitchFamily="50" charset="-128"/>
              </a:rPr>
              <a:t>講演</a:t>
            </a:r>
            <a:r>
              <a:rPr lang="ja-JP" altLang="en-US" sz="2400" spc="-150" dirty="0" smtClean="0">
                <a:latin typeface="はれのそら明朝" panose="02000600000000000000" pitchFamily="50" charset="-128"/>
                <a:ea typeface="はれのそら明朝" panose="02000600000000000000" pitchFamily="50" charset="-128"/>
              </a:rPr>
              <a:t>会のため</a:t>
            </a:r>
            <a:r>
              <a:rPr lang="ja-JP" altLang="en-US" sz="2400" spc="-150" dirty="0" smtClean="0">
                <a:solidFill>
                  <a:srgbClr val="FF0000"/>
                </a:solidFill>
                <a:latin typeface="はれのそら明朝" panose="02000600000000000000" pitchFamily="50" charset="-128"/>
                <a:ea typeface="はれのそら明朝" panose="02000600000000000000" pitchFamily="50" charset="-128"/>
              </a:rPr>
              <a:t>ホールを一時貸切</a:t>
            </a:r>
            <a:r>
              <a:rPr lang="ja-JP" altLang="en-US" sz="2400" spc="-150" dirty="0" smtClean="0">
                <a:latin typeface="はれのそら明朝" panose="02000600000000000000" pitchFamily="50" charset="-128"/>
                <a:ea typeface="はれのそら明朝" panose="02000600000000000000" pitchFamily="50" charset="-128"/>
              </a:rPr>
              <a:t>とさせていただきます。</a:t>
            </a:r>
            <a:endParaRPr lang="en-US" altLang="ja-JP" sz="2400" spc="-150" dirty="0" smtClean="0">
              <a:latin typeface="はれのそら明朝" panose="02000600000000000000" pitchFamily="50" charset="-128"/>
              <a:ea typeface="はれのそら明朝" panose="02000600000000000000" pitchFamily="50" charset="-128"/>
            </a:endParaRPr>
          </a:p>
          <a:p>
            <a:r>
              <a:rPr lang="ja-JP" altLang="en-US" sz="2400" spc="-150" dirty="0">
                <a:latin typeface="はれのそら明朝" panose="02000600000000000000" pitchFamily="50" charset="-128"/>
                <a:ea typeface="はれのそら明朝" panose="02000600000000000000" pitchFamily="50" charset="-128"/>
              </a:rPr>
              <a:t>皆様</a:t>
            </a:r>
            <a:r>
              <a:rPr lang="ja-JP" altLang="en-US" sz="2400" spc="-150" dirty="0" smtClean="0">
                <a:latin typeface="はれのそら明朝" panose="02000600000000000000" pitchFamily="50" charset="-128"/>
                <a:ea typeface="はれのそら明朝" panose="02000600000000000000" pitchFamily="50" charset="-128"/>
              </a:rPr>
              <a:t>にはご不便、ご迷惑をおかけ致しますことをお詫び申し上げます。</a:t>
            </a:r>
            <a:endParaRPr lang="en-US" altLang="ja-JP" sz="2400" spc="-150" dirty="0" smtClean="0">
              <a:latin typeface="はれのそら明朝" panose="02000600000000000000" pitchFamily="50" charset="-128"/>
              <a:ea typeface="はれのそら明朝" panose="02000600000000000000" pitchFamily="50" charset="-128"/>
            </a:endParaRPr>
          </a:p>
          <a:p>
            <a:endParaRPr lang="en-US" altLang="ja-JP" sz="2400" spc="-150" dirty="0" smtClean="0">
              <a:latin typeface="はれのそら明朝" panose="02000600000000000000" pitchFamily="50" charset="-128"/>
              <a:ea typeface="はれのそら明朝" panose="02000600000000000000" pitchFamily="50" charset="-128"/>
            </a:endParaRPr>
          </a:p>
          <a:p>
            <a:endParaRPr lang="en-US" altLang="ja-JP" sz="2400" spc="-150" dirty="0" smtClean="0">
              <a:latin typeface="はれのそら明朝" panose="02000600000000000000" pitchFamily="50" charset="-128"/>
              <a:ea typeface="はれのそら明朝" panose="02000600000000000000" pitchFamily="50" charset="-128"/>
            </a:endParaRPr>
          </a:p>
          <a:p>
            <a:r>
              <a:rPr lang="ja-JP" altLang="en-US" sz="2400" spc="-150" dirty="0" smtClean="0">
                <a:latin typeface="はれのそら明朝" panose="02000600000000000000" pitchFamily="50" charset="-128"/>
                <a:ea typeface="はれのそら明朝" panose="02000600000000000000" pitchFamily="50" charset="-128"/>
              </a:rPr>
              <a:t>該当時間帯もご入浴自体は可能ですが、五級スペースがご利用いただけません。</a:t>
            </a:r>
            <a:endParaRPr lang="en-US" altLang="ja-JP" sz="2400" spc="-150" dirty="0" smtClean="0">
              <a:latin typeface="はれのそら明朝" panose="02000600000000000000" pitchFamily="50" charset="-128"/>
              <a:ea typeface="はれのそら明朝" panose="02000600000000000000" pitchFamily="50" charset="-128"/>
            </a:endParaRPr>
          </a:p>
          <a:p>
            <a:r>
              <a:rPr lang="ja-JP" altLang="en-US" sz="2400" spc="-150" dirty="0" smtClean="0">
                <a:latin typeface="はれのそら明朝" panose="02000600000000000000" pitchFamily="50" charset="-128"/>
                <a:ea typeface="はれのそら明朝" panose="02000600000000000000" pitchFamily="50" charset="-128"/>
              </a:rPr>
              <a:t>ご来店の際はなるべく</a:t>
            </a:r>
            <a:r>
              <a:rPr lang="ja-JP" altLang="en-US" sz="2400" spc="-150" dirty="0" smtClean="0">
                <a:solidFill>
                  <a:srgbClr val="FF0000"/>
                </a:solidFill>
                <a:latin typeface="はれのそら明朝" panose="02000600000000000000" pitchFamily="50" charset="-128"/>
                <a:ea typeface="はれのそら明朝" panose="02000600000000000000" pitchFamily="50" charset="-128"/>
              </a:rPr>
              <a:t>お電話にてご予約・ご確認の上</a:t>
            </a:r>
            <a:r>
              <a:rPr lang="ja-JP" altLang="en-US" sz="2400" spc="-150" dirty="0" smtClean="0">
                <a:latin typeface="はれのそら明朝" panose="02000600000000000000" pitchFamily="50" charset="-128"/>
                <a:ea typeface="はれのそら明朝" panose="02000600000000000000" pitchFamily="50" charset="-128"/>
              </a:rPr>
              <a:t>お</a:t>
            </a:r>
            <a:r>
              <a:rPr lang="ja-JP" altLang="en-US" sz="2400" spc="-150" dirty="0">
                <a:latin typeface="はれのそら明朝" panose="02000600000000000000" pitchFamily="50" charset="-128"/>
                <a:ea typeface="はれのそら明朝" panose="02000600000000000000" pitchFamily="50" charset="-128"/>
              </a:rPr>
              <a:t>越</a:t>
            </a:r>
            <a:r>
              <a:rPr lang="ja-JP" altLang="en-US" sz="2400" spc="-150" dirty="0" smtClean="0">
                <a:latin typeface="はれのそら明朝" panose="02000600000000000000" pitchFamily="50" charset="-128"/>
                <a:ea typeface="はれのそら明朝" panose="02000600000000000000" pitchFamily="50" charset="-128"/>
              </a:rPr>
              <a:t>しくださいますよう、ご協力をよろしくお願い申し上げます。</a:t>
            </a:r>
            <a:endParaRPr lang="en-US" altLang="ja-JP" sz="2400" spc="-150" dirty="0" smtClean="0">
              <a:latin typeface="はれのそら明朝" panose="02000600000000000000" pitchFamily="50" charset="-128"/>
              <a:ea typeface="はれのそら明朝" panose="02000600000000000000" pitchFamily="50" charset="-128"/>
            </a:endParaRPr>
          </a:p>
          <a:p>
            <a:endParaRPr lang="en-US" altLang="ja-JP" sz="2400" spc="-150" dirty="0" smtClean="0">
              <a:latin typeface="はれのそら明朝" panose="02000600000000000000" pitchFamily="50" charset="-128"/>
              <a:ea typeface="はれのそら明朝" panose="02000600000000000000" pitchFamily="50" charset="-128"/>
            </a:endParaRPr>
          </a:p>
        </p:txBody>
      </p:sp>
      <p:pic>
        <p:nvPicPr>
          <p:cNvPr id="8" name="図 7"/>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337245" y="9195637"/>
            <a:ext cx="2356676" cy="710363"/>
          </a:xfrm>
          <a:prstGeom prst="rect">
            <a:avLst/>
          </a:prstGeom>
        </p:spPr>
      </p:pic>
      <p:pic>
        <p:nvPicPr>
          <p:cNvPr id="10" name="図 9"/>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95772" y="112338"/>
            <a:ext cx="1031748" cy="281982"/>
          </a:xfrm>
          <a:prstGeom prst="rect">
            <a:avLst/>
          </a:prstGeom>
        </p:spPr>
      </p:pic>
    </p:spTree>
    <p:extLst>
      <p:ext uri="{BB962C8B-B14F-4D97-AF65-F5344CB8AC3E}">
        <p14:creationId xmlns:p14="http://schemas.microsoft.com/office/powerpoint/2010/main" val="92645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096" y="58550"/>
            <a:ext cx="6851904" cy="2246769"/>
          </a:xfrm>
          <a:prstGeom prst="rect">
            <a:avLst/>
          </a:prstGeom>
          <a:noFill/>
        </p:spPr>
        <p:txBody>
          <a:bodyPr wrap="square" rtlCol="0">
            <a:spAutoFit/>
          </a:bodyPr>
          <a:lstStyle/>
          <a:p>
            <a:pPr algn="ctr"/>
            <a:r>
              <a:rPr lang="ja-JP" altLang="en-US" sz="2800" dirty="0" smtClean="0">
                <a:solidFill>
                  <a:srgbClr val="FF0000"/>
                </a:solidFill>
                <a:latin typeface="はれのそら明朝" panose="02000600000000000000" pitchFamily="50" charset="-128"/>
                <a:ea typeface="はれのそら明朝" panose="02000600000000000000" pitchFamily="50" charset="-128"/>
              </a:rPr>
              <a:t>設備メンテナンスに伴う</a:t>
            </a:r>
            <a:endParaRPr lang="en-US" altLang="ja-JP" sz="2800" dirty="0" smtClean="0">
              <a:solidFill>
                <a:srgbClr val="FF0000"/>
              </a:solidFill>
              <a:latin typeface="はれのそら明朝" panose="02000600000000000000" pitchFamily="50" charset="-128"/>
              <a:ea typeface="はれのそら明朝" panose="02000600000000000000" pitchFamily="50" charset="-128"/>
            </a:endParaRPr>
          </a:p>
          <a:p>
            <a:pPr algn="ctr"/>
            <a:r>
              <a:rPr lang="ja-JP" altLang="en-US" sz="7200" dirty="0" smtClean="0">
                <a:solidFill>
                  <a:srgbClr val="FF0000"/>
                </a:solidFill>
                <a:latin typeface="はれのそら明朝" panose="02000600000000000000" pitchFamily="50" charset="-128"/>
                <a:ea typeface="はれのそら明朝" panose="02000600000000000000" pitchFamily="50" charset="-128"/>
              </a:rPr>
              <a:t>営業時間変更</a:t>
            </a:r>
            <a:endParaRPr lang="en-US" altLang="ja-JP" sz="7200" dirty="0" smtClean="0">
              <a:solidFill>
                <a:srgbClr val="FF0000"/>
              </a:solidFill>
              <a:latin typeface="はれのそら明朝" panose="02000600000000000000" pitchFamily="50" charset="-128"/>
              <a:ea typeface="はれのそら明朝" panose="02000600000000000000" pitchFamily="50" charset="-128"/>
            </a:endParaRPr>
          </a:p>
          <a:p>
            <a:pPr algn="ctr"/>
            <a:r>
              <a:rPr lang="ja-JP" altLang="en-US" sz="4000" dirty="0" smtClean="0">
                <a:latin typeface="はれのそら明朝" panose="02000600000000000000" pitchFamily="50" charset="-128"/>
                <a:ea typeface="はれのそら明朝" panose="02000600000000000000" pitchFamily="50" charset="-128"/>
              </a:rPr>
              <a:t>のお知らせ</a:t>
            </a:r>
            <a:endParaRPr kumimoji="1" lang="ja-JP" altLang="en-US" sz="4000" dirty="0">
              <a:latin typeface="はれのそら明朝" panose="02000600000000000000" pitchFamily="50" charset="-128"/>
              <a:ea typeface="はれのそら明朝" panose="02000600000000000000" pitchFamily="50" charset="-128"/>
            </a:endParaRPr>
          </a:p>
        </p:txBody>
      </p:sp>
      <p:sp>
        <p:nvSpPr>
          <p:cNvPr id="5" name="テキスト ボックス 4"/>
          <p:cNvSpPr txBox="1"/>
          <p:nvPr/>
        </p:nvSpPr>
        <p:spPr>
          <a:xfrm>
            <a:off x="271989" y="2685967"/>
            <a:ext cx="6400800" cy="3354765"/>
          </a:xfrm>
          <a:prstGeom prst="rect">
            <a:avLst/>
          </a:prstGeom>
          <a:noFill/>
        </p:spPr>
        <p:txBody>
          <a:bodyPr wrap="square" rtlCol="0">
            <a:spAutoFit/>
          </a:bodyPr>
          <a:lstStyle/>
          <a:p>
            <a:r>
              <a:rPr lang="ja-JP" altLang="en-US" sz="2400" spc="-150" dirty="0" smtClean="0">
                <a:latin typeface="はれのそら明朝" panose="02000600000000000000" pitchFamily="50" charset="-128"/>
                <a:ea typeface="はれのそら明朝" panose="02000600000000000000" pitchFamily="50" charset="-128"/>
              </a:rPr>
              <a:t>日頃より還元陶板浴</a:t>
            </a:r>
            <a:r>
              <a:rPr lang="ja-JP" altLang="en-US" sz="2400" spc="-150" dirty="0" smtClean="0">
                <a:latin typeface="+mn-ea"/>
              </a:rPr>
              <a:t> </a:t>
            </a:r>
            <a:r>
              <a:rPr lang="ja-JP" altLang="en-US" sz="2400" spc="-150" dirty="0" smtClean="0">
                <a:latin typeface="はれのそら明朝" panose="02000600000000000000" pitchFamily="50" charset="-128"/>
                <a:ea typeface="はれのそら明朝" panose="02000600000000000000" pitchFamily="50" charset="-128"/>
              </a:rPr>
              <a:t>虎杖伝説の里</a:t>
            </a:r>
            <a:r>
              <a:rPr lang="ja-JP" altLang="en-US" sz="2400" spc="-150" dirty="0" smtClean="0">
                <a:latin typeface="+mn-ea"/>
              </a:rPr>
              <a:t> </a:t>
            </a:r>
            <a:r>
              <a:rPr lang="ja-JP" altLang="en-US" sz="2400" spc="-150" dirty="0" smtClean="0">
                <a:latin typeface="はれのそら明朝" panose="02000600000000000000" pitchFamily="50" charset="-128"/>
                <a:ea typeface="はれのそら明朝" panose="02000600000000000000" pitchFamily="50" charset="-128"/>
              </a:rPr>
              <a:t>本店をご愛顧いただき、まことにありがとうございます。</a:t>
            </a:r>
            <a:endParaRPr lang="en-US" altLang="ja-JP" sz="2400" spc="-150" dirty="0" smtClean="0">
              <a:latin typeface="はれのそら明朝" panose="02000600000000000000" pitchFamily="50" charset="-128"/>
              <a:ea typeface="はれのそら明朝" panose="02000600000000000000" pitchFamily="50" charset="-128"/>
            </a:endParaRPr>
          </a:p>
          <a:p>
            <a:endParaRPr lang="en-US" altLang="ja-JP" sz="1400" spc="-150" dirty="0" smtClean="0">
              <a:latin typeface="はれのそら明朝" panose="02000600000000000000" pitchFamily="50" charset="-128"/>
              <a:ea typeface="はれのそら明朝" panose="02000600000000000000" pitchFamily="50" charset="-128"/>
            </a:endParaRPr>
          </a:p>
          <a:p>
            <a:r>
              <a:rPr lang="ja-JP" altLang="en-US" sz="2400" spc="-150" dirty="0" smtClean="0">
                <a:latin typeface="はれのそら明朝" panose="02000600000000000000" pitchFamily="50" charset="-128"/>
                <a:ea typeface="はれのそら明朝" panose="02000600000000000000" pitchFamily="50" charset="-128"/>
              </a:rPr>
              <a:t>設備メンテナンスの為、１</a:t>
            </a:r>
            <a:r>
              <a:rPr lang="ja-JP" altLang="en-US" sz="2400" spc="-150" dirty="0">
                <a:latin typeface="はれのそら明朝" panose="02000600000000000000" pitchFamily="50" charset="-128"/>
                <a:ea typeface="はれのそら明朝" panose="02000600000000000000" pitchFamily="50" charset="-128"/>
              </a:rPr>
              <a:t>２</a:t>
            </a:r>
            <a:r>
              <a:rPr lang="en-US" altLang="ja-JP" sz="2400" spc="-150" dirty="0" smtClean="0">
                <a:latin typeface="はれのそら明朝" panose="02000600000000000000" pitchFamily="50" charset="-128"/>
                <a:ea typeface="はれのそら明朝" panose="02000600000000000000" pitchFamily="50" charset="-128"/>
              </a:rPr>
              <a:t>/</a:t>
            </a:r>
            <a:r>
              <a:rPr lang="ja-JP" altLang="en-US" sz="2400" spc="-150" dirty="0" smtClean="0">
                <a:latin typeface="はれのそら明朝" panose="02000600000000000000" pitchFamily="50" charset="-128"/>
                <a:ea typeface="はれのそら明朝" panose="02000600000000000000" pitchFamily="50" charset="-128"/>
              </a:rPr>
              <a:t>０</a:t>
            </a:r>
            <a:r>
              <a:rPr lang="ja-JP" altLang="en-US" sz="2400" spc="-150" dirty="0">
                <a:latin typeface="はれのそら明朝" panose="02000600000000000000" pitchFamily="50" charset="-128"/>
                <a:ea typeface="はれのそら明朝" panose="02000600000000000000" pitchFamily="50" charset="-128"/>
              </a:rPr>
              <a:t>５</a:t>
            </a:r>
            <a:r>
              <a:rPr lang="ja-JP" altLang="en-US" sz="2400" spc="-150" dirty="0" smtClean="0">
                <a:latin typeface="はれのそら明朝" panose="02000600000000000000" pitchFamily="50" charset="-128"/>
                <a:ea typeface="はれのそら明朝" panose="02000600000000000000" pitchFamily="50" charset="-128"/>
              </a:rPr>
              <a:t>（</a:t>
            </a:r>
            <a:r>
              <a:rPr lang="ja-JP" altLang="en-US" sz="2400" spc="-150" dirty="0">
                <a:latin typeface="はれのそら明朝" panose="02000600000000000000" pitchFamily="50" charset="-128"/>
                <a:ea typeface="はれのそら明朝" panose="02000600000000000000" pitchFamily="50" charset="-128"/>
              </a:rPr>
              <a:t>火</a:t>
            </a:r>
            <a:r>
              <a:rPr lang="ja-JP" altLang="en-US" sz="2400" spc="-150" dirty="0" smtClean="0">
                <a:latin typeface="はれのそら明朝" panose="02000600000000000000" pitchFamily="50" charset="-128"/>
                <a:ea typeface="はれのそら明朝" panose="02000600000000000000" pitchFamily="50" charset="-128"/>
              </a:rPr>
              <a:t>）の</a:t>
            </a:r>
            <a:endParaRPr lang="en-US" altLang="ja-JP" sz="700" spc="-150" dirty="0" smtClean="0">
              <a:latin typeface="はれのそら明朝" panose="02000600000000000000" pitchFamily="50" charset="-128"/>
              <a:ea typeface="はれのそら明朝" panose="02000600000000000000" pitchFamily="50" charset="-128"/>
            </a:endParaRPr>
          </a:p>
          <a:p>
            <a:endParaRPr lang="en-US" altLang="ja-JP" sz="600" spc="-150" dirty="0" smtClean="0">
              <a:latin typeface="はれのそら明朝" panose="02000600000000000000" pitchFamily="50" charset="-128"/>
              <a:ea typeface="はれのそら明朝" panose="02000600000000000000" pitchFamily="50" charset="-128"/>
            </a:endParaRPr>
          </a:p>
          <a:p>
            <a:pPr algn="ctr"/>
            <a:r>
              <a:rPr lang="ja-JP" altLang="en-US" sz="4000" spc="-150" dirty="0" smtClean="0">
                <a:latin typeface="はれのそら明朝" panose="02000600000000000000" pitchFamily="50" charset="-128"/>
                <a:ea typeface="はれのそら明朝" panose="02000600000000000000" pitchFamily="50" charset="-128"/>
              </a:rPr>
              <a:t>受付時間を</a:t>
            </a:r>
            <a:endParaRPr lang="en-US" altLang="ja-JP" sz="4000" spc="-150" dirty="0" smtClean="0">
              <a:latin typeface="はれのそら明朝" panose="02000600000000000000" pitchFamily="50" charset="-128"/>
              <a:ea typeface="はれのそら明朝" panose="02000600000000000000" pitchFamily="50" charset="-128"/>
            </a:endParaRPr>
          </a:p>
          <a:p>
            <a:pPr algn="ctr"/>
            <a:r>
              <a:rPr lang="en-US" altLang="ja-JP" sz="4800" spc="-150" dirty="0" smtClean="0">
                <a:solidFill>
                  <a:srgbClr val="FF0000"/>
                </a:solidFill>
                <a:latin typeface="はれのそら明朝" panose="02000600000000000000" pitchFamily="50" charset="-128"/>
                <a:ea typeface="はれのそら明朝" panose="02000600000000000000" pitchFamily="50" charset="-128"/>
              </a:rPr>
              <a:t>13</a:t>
            </a:r>
            <a:r>
              <a:rPr lang="ja-JP" altLang="en-US" sz="4800" spc="-150" dirty="0" smtClean="0">
                <a:solidFill>
                  <a:srgbClr val="FF0000"/>
                </a:solidFill>
                <a:latin typeface="はれのそら明朝" panose="02000600000000000000" pitchFamily="50" charset="-128"/>
                <a:ea typeface="はれのそら明朝" panose="02000600000000000000" pitchFamily="50" charset="-128"/>
              </a:rPr>
              <a:t>：</a:t>
            </a:r>
            <a:r>
              <a:rPr lang="en-US" altLang="ja-JP" sz="4800" spc="-150" dirty="0" smtClean="0">
                <a:solidFill>
                  <a:srgbClr val="FF0000"/>
                </a:solidFill>
                <a:latin typeface="はれのそら明朝" panose="02000600000000000000" pitchFamily="50" charset="-128"/>
                <a:ea typeface="はれのそら明朝" panose="02000600000000000000" pitchFamily="50" charset="-128"/>
              </a:rPr>
              <a:t>00</a:t>
            </a:r>
            <a:r>
              <a:rPr lang="ja-JP" altLang="en-US" sz="4800" spc="-150" dirty="0" smtClean="0">
                <a:solidFill>
                  <a:srgbClr val="FF0000"/>
                </a:solidFill>
                <a:latin typeface="はれのそら明朝" panose="02000600000000000000" pitchFamily="50" charset="-128"/>
                <a:ea typeface="はれのそら明朝" panose="02000600000000000000" pitchFamily="50" charset="-128"/>
              </a:rPr>
              <a:t>～</a:t>
            </a:r>
            <a:r>
              <a:rPr lang="en-US" altLang="ja-JP" sz="4800" spc="-150" dirty="0" smtClean="0">
                <a:latin typeface="はれのそら明朝" panose="02000600000000000000" pitchFamily="50" charset="-128"/>
                <a:ea typeface="はれのそら明朝" panose="02000600000000000000" pitchFamily="50" charset="-128"/>
              </a:rPr>
              <a:t>20</a:t>
            </a:r>
            <a:r>
              <a:rPr lang="ja-JP" altLang="en-US" sz="4800" spc="-150" dirty="0" smtClean="0">
                <a:latin typeface="はれのそら明朝" panose="02000600000000000000" pitchFamily="50" charset="-128"/>
                <a:ea typeface="はれのそら明朝" panose="02000600000000000000" pitchFamily="50" charset="-128"/>
              </a:rPr>
              <a:t>：</a:t>
            </a:r>
            <a:r>
              <a:rPr lang="en-US" altLang="ja-JP" sz="4800" spc="-150" dirty="0" smtClean="0">
                <a:latin typeface="はれのそら明朝" panose="02000600000000000000" pitchFamily="50" charset="-128"/>
                <a:ea typeface="はれのそら明朝" panose="02000600000000000000" pitchFamily="50" charset="-128"/>
              </a:rPr>
              <a:t>00</a:t>
            </a:r>
          </a:p>
          <a:p>
            <a:r>
              <a:rPr lang="ja-JP" altLang="en-US" sz="3200" spc="-150" dirty="0" smtClean="0">
                <a:latin typeface="はれのそら明朝" panose="02000600000000000000" pitchFamily="50" charset="-128"/>
                <a:ea typeface="はれのそら明朝" panose="02000600000000000000" pitchFamily="50" charset="-128"/>
              </a:rPr>
              <a:t>（閉店</a:t>
            </a:r>
            <a:r>
              <a:rPr lang="en-US" altLang="ja-JP" sz="3200" spc="-150" dirty="0" smtClean="0">
                <a:latin typeface="はれのそら明朝" panose="02000600000000000000" pitchFamily="50" charset="-128"/>
                <a:ea typeface="はれのそら明朝" panose="02000600000000000000" pitchFamily="50" charset="-128"/>
              </a:rPr>
              <a:t>21</a:t>
            </a:r>
            <a:r>
              <a:rPr lang="ja-JP" altLang="en-US" sz="3200" spc="-150" dirty="0" smtClean="0">
                <a:latin typeface="はれのそら明朝" panose="02000600000000000000" pitchFamily="50" charset="-128"/>
                <a:ea typeface="はれのそら明朝" panose="02000600000000000000" pitchFamily="50" charset="-128"/>
              </a:rPr>
              <a:t>：</a:t>
            </a:r>
            <a:r>
              <a:rPr lang="en-US" altLang="ja-JP" sz="3200" spc="-150" dirty="0" smtClean="0">
                <a:latin typeface="はれのそら明朝" panose="02000600000000000000" pitchFamily="50" charset="-128"/>
                <a:ea typeface="はれのそら明朝" panose="02000600000000000000" pitchFamily="50" charset="-128"/>
              </a:rPr>
              <a:t>00</a:t>
            </a:r>
            <a:r>
              <a:rPr lang="ja-JP" altLang="en-US" sz="3200" spc="-150" dirty="0" smtClean="0">
                <a:latin typeface="はれのそら明朝" panose="02000600000000000000" pitchFamily="50" charset="-128"/>
                <a:ea typeface="はれのそら明朝" panose="02000600000000000000" pitchFamily="50" charset="-128"/>
              </a:rPr>
              <a:t>）</a:t>
            </a:r>
            <a:r>
              <a:rPr lang="ja-JP" altLang="en-US" sz="2400" spc="-150" dirty="0" smtClean="0">
                <a:latin typeface="はれのそら明朝" panose="02000600000000000000" pitchFamily="50" charset="-128"/>
                <a:ea typeface="はれのそら明朝" panose="02000600000000000000" pitchFamily="50" charset="-128"/>
              </a:rPr>
              <a:t>とさせていただきます。</a:t>
            </a:r>
            <a:endParaRPr lang="en-US" altLang="ja-JP" sz="2400" spc="-150" dirty="0" smtClean="0">
              <a:latin typeface="はれのそら明朝" panose="02000600000000000000" pitchFamily="50" charset="-128"/>
              <a:ea typeface="はれのそら明朝" panose="02000600000000000000" pitchFamily="50" charset="-128"/>
            </a:endParaRPr>
          </a:p>
        </p:txBody>
      </p:sp>
      <p:pic>
        <p:nvPicPr>
          <p:cNvPr id="8" name="図 7"/>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337245" y="9195637"/>
            <a:ext cx="2356676" cy="710363"/>
          </a:xfrm>
          <a:prstGeom prst="rect">
            <a:avLst/>
          </a:prstGeom>
        </p:spPr>
      </p:pic>
      <p:pic>
        <p:nvPicPr>
          <p:cNvPr id="10" name="図 9"/>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95772" y="112338"/>
            <a:ext cx="1031748" cy="281982"/>
          </a:xfrm>
          <a:prstGeom prst="rect">
            <a:avLst/>
          </a:prstGeom>
        </p:spPr>
      </p:pic>
      <p:sp>
        <p:nvSpPr>
          <p:cNvPr id="6" name="テキスト ボックス 5"/>
          <p:cNvSpPr txBox="1"/>
          <p:nvPr/>
        </p:nvSpPr>
        <p:spPr>
          <a:xfrm>
            <a:off x="271989" y="6421381"/>
            <a:ext cx="6400800" cy="2677656"/>
          </a:xfrm>
          <a:prstGeom prst="rect">
            <a:avLst/>
          </a:prstGeom>
          <a:noFill/>
        </p:spPr>
        <p:txBody>
          <a:bodyPr wrap="square" rtlCol="0">
            <a:spAutoFit/>
          </a:bodyPr>
          <a:lstStyle/>
          <a:p>
            <a:r>
              <a:rPr lang="ja-JP" altLang="en-US" sz="2400" spc="-150" dirty="0" smtClean="0">
                <a:latin typeface="はれのそら明朝" panose="02000600000000000000" pitchFamily="50" charset="-128"/>
                <a:ea typeface="はれのそら明朝" panose="02000600000000000000" pitchFamily="50" charset="-128"/>
              </a:rPr>
              <a:t>皆様にはご不便、ご迷惑をおかけ致しますことをお詫び申し上げます。</a:t>
            </a:r>
            <a:endParaRPr lang="en-US" altLang="ja-JP" sz="2400" spc="-150" dirty="0" smtClean="0">
              <a:latin typeface="はれのそら明朝" panose="02000600000000000000" pitchFamily="50" charset="-128"/>
              <a:ea typeface="はれのそら明朝" panose="02000600000000000000" pitchFamily="50" charset="-128"/>
            </a:endParaRPr>
          </a:p>
          <a:p>
            <a:endParaRPr lang="en-US" altLang="ja-JP" sz="2400" spc="-150" dirty="0" smtClean="0">
              <a:latin typeface="はれのそら明朝" panose="02000600000000000000" pitchFamily="50" charset="-128"/>
              <a:ea typeface="はれのそら明朝" panose="02000600000000000000" pitchFamily="50" charset="-128"/>
            </a:endParaRPr>
          </a:p>
          <a:p>
            <a:r>
              <a:rPr lang="ja-JP" altLang="en-US" sz="2400" spc="-150" dirty="0" smtClean="0">
                <a:latin typeface="はれのそら明朝" panose="02000600000000000000" pitchFamily="50" charset="-128"/>
                <a:ea typeface="はれのそら明朝" panose="02000600000000000000" pitchFamily="50" charset="-128"/>
              </a:rPr>
              <a:t>混雑によりお待ちいただく場合もございますので、ご来店の際はなるべく</a:t>
            </a:r>
            <a:r>
              <a:rPr lang="ja-JP" altLang="en-US" sz="2400" spc="-150" dirty="0" smtClean="0">
                <a:solidFill>
                  <a:srgbClr val="FF0000"/>
                </a:solidFill>
                <a:latin typeface="はれのそら明朝" panose="02000600000000000000" pitchFamily="50" charset="-128"/>
                <a:ea typeface="はれのそら明朝" panose="02000600000000000000" pitchFamily="50" charset="-128"/>
              </a:rPr>
              <a:t>お電話にてご予約・ご確認の上</a:t>
            </a:r>
            <a:r>
              <a:rPr lang="ja-JP" altLang="en-US" sz="2400" spc="-150" dirty="0" smtClean="0">
                <a:latin typeface="はれのそら明朝" panose="02000600000000000000" pitchFamily="50" charset="-128"/>
                <a:ea typeface="はれのそら明朝" panose="02000600000000000000" pitchFamily="50" charset="-128"/>
              </a:rPr>
              <a:t>お越しくださいますよう、ご理解、ご協力のほどよろしくお願い申し上げます。</a:t>
            </a:r>
            <a:endParaRPr lang="en-US" altLang="ja-JP" sz="2400" spc="-150" dirty="0" smtClean="0">
              <a:latin typeface="はれのそら明朝" panose="02000600000000000000" pitchFamily="50" charset="-128"/>
              <a:ea typeface="はれのそら明朝" panose="02000600000000000000" pitchFamily="50" charset="-128"/>
            </a:endParaRPr>
          </a:p>
        </p:txBody>
      </p:sp>
    </p:spTree>
    <p:extLst>
      <p:ext uri="{BB962C8B-B14F-4D97-AF65-F5344CB8AC3E}">
        <p14:creationId xmlns:p14="http://schemas.microsoft.com/office/powerpoint/2010/main" val="2903262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4384" y="394320"/>
            <a:ext cx="6851904" cy="2308324"/>
          </a:xfrm>
          <a:prstGeom prst="rect">
            <a:avLst/>
          </a:prstGeom>
          <a:noFill/>
        </p:spPr>
        <p:txBody>
          <a:bodyPr wrap="square" rtlCol="0">
            <a:spAutoFit/>
          </a:bodyPr>
          <a:lstStyle/>
          <a:p>
            <a:pPr algn="ctr"/>
            <a:r>
              <a:rPr lang="ja-JP" altLang="en-US" sz="2800" dirty="0" smtClean="0">
                <a:solidFill>
                  <a:srgbClr val="FF0000"/>
                </a:solidFill>
                <a:latin typeface="はれのそら明朝" panose="02000600000000000000" pitchFamily="50" charset="-128"/>
                <a:ea typeface="はれのそら明朝" panose="02000600000000000000" pitchFamily="50" charset="-128"/>
              </a:rPr>
              <a:t>年末年始に伴う</a:t>
            </a:r>
            <a:endParaRPr lang="en-US" altLang="ja-JP" sz="2800" dirty="0" smtClean="0">
              <a:solidFill>
                <a:srgbClr val="FF0000"/>
              </a:solidFill>
              <a:latin typeface="はれのそら明朝" panose="02000600000000000000" pitchFamily="50" charset="-128"/>
              <a:ea typeface="はれのそら明朝" panose="02000600000000000000" pitchFamily="50" charset="-128"/>
            </a:endParaRPr>
          </a:p>
          <a:p>
            <a:pPr algn="ctr"/>
            <a:r>
              <a:rPr lang="ja-JP" altLang="en-US" sz="7200" dirty="0" smtClean="0">
                <a:solidFill>
                  <a:srgbClr val="FF0000"/>
                </a:solidFill>
                <a:latin typeface="はれのそら明朝" panose="02000600000000000000" pitchFamily="50" charset="-128"/>
                <a:ea typeface="はれのそら明朝" panose="02000600000000000000" pitchFamily="50" charset="-128"/>
              </a:rPr>
              <a:t>営業時間変更</a:t>
            </a:r>
            <a:endParaRPr lang="en-US" altLang="ja-JP" sz="7200" dirty="0" smtClean="0">
              <a:solidFill>
                <a:srgbClr val="FF0000"/>
              </a:solidFill>
              <a:latin typeface="はれのそら明朝" panose="02000600000000000000" pitchFamily="50" charset="-128"/>
              <a:ea typeface="はれのそら明朝" panose="02000600000000000000" pitchFamily="50" charset="-128"/>
            </a:endParaRPr>
          </a:p>
          <a:p>
            <a:pPr algn="ctr"/>
            <a:r>
              <a:rPr lang="ja-JP" altLang="en-US" sz="4000" dirty="0" smtClean="0">
                <a:latin typeface="はれのそら明朝" panose="02000600000000000000" pitchFamily="50" charset="-128"/>
                <a:ea typeface="はれのそら明朝" panose="02000600000000000000" pitchFamily="50" charset="-128"/>
              </a:rPr>
              <a:t>のお知らせ</a:t>
            </a:r>
            <a:endParaRPr kumimoji="1" lang="ja-JP" altLang="en-US" sz="4000" dirty="0">
              <a:latin typeface="はれのそら明朝" panose="02000600000000000000" pitchFamily="50" charset="-128"/>
              <a:ea typeface="はれのそら明朝" panose="02000600000000000000" pitchFamily="50" charset="-128"/>
            </a:endParaRPr>
          </a:p>
        </p:txBody>
      </p:sp>
      <p:sp>
        <p:nvSpPr>
          <p:cNvPr id="5" name="テキスト ボックス 4"/>
          <p:cNvSpPr txBox="1"/>
          <p:nvPr/>
        </p:nvSpPr>
        <p:spPr>
          <a:xfrm>
            <a:off x="315183" y="2702644"/>
            <a:ext cx="6400800" cy="3724096"/>
          </a:xfrm>
          <a:prstGeom prst="rect">
            <a:avLst/>
          </a:prstGeom>
          <a:noFill/>
        </p:spPr>
        <p:txBody>
          <a:bodyPr wrap="square" rtlCol="0">
            <a:spAutoFit/>
          </a:bodyPr>
          <a:lstStyle/>
          <a:p>
            <a:r>
              <a:rPr lang="ja-JP" altLang="en-US" sz="2400" spc="-150" dirty="0" smtClean="0">
                <a:latin typeface="はれのそら明朝" panose="02000600000000000000" pitchFamily="50" charset="-128"/>
                <a:ea typeface="はれのそら明朝" panose="02000600000000000000" pitchFamily="50" charset="-128"/>
              </a:rPr>
              <a:t>日頃より還元陶板浴</a:t>
            </a:r>
            <a:r>
              <a:rPr lang="ja-JP" altLang="en-US" sz="2400" spc="-150" dirty="0" smtClean="0">
                <a:latin typeface="+mn-ea"/>
              </a:rPr>
              <a:t> </a:t>
            </a:r>
            <a:r>
              <a:rPr lang="ja-JP" altLang="en-US" sz="2400" spc="-150" dirty="0" smtClean="0">
                <a:latin typeface="はれのそら明朝" panose="02000600000000000000" pitchFamily="50" charset="-128"/>
                <a:ea typeface="はれのそら明朝" panose="02000600000000000000" pitchFamily="50" charset="-128"/>
              </a:rPr>
              <a:t>虎杖伝説の里</a:t>
            </a:r>
            <a:r>
              <a:rPr lang="ja-JP" altLang="en-US" sz="2400" spc="-150" dirty="0" smtClean="0">
                <a:latin typeface="+mn-ea"/>
              </a:rPr>
              <a:t> </a:t>
            </a:r>
            <a:r>
              <a:rPr lang="ja-JP" altLang="en-US" sz="2400" spc="-150" dirty="0" smtClean="0">
                <a:latin typeface="はれのそら明朝" panose="02000600000000000000" pitchFamily="50" charset="-128"/>
                <a:ea typeface="はれのそら明朝" panose="02000600000000000000" pitchFamily="50" charset="-128"/>
              </a:rPr>
              <a:t>本店をご愛顧いただき、まことにありがとうございます。</a:t>
            </a:r>
            <a:endParaRPr lang="en-US" altLang="ja-JP" sz="2400" spc="-150" dirty="0" smtClean="0">
              <a:latin typeface="はれのそら明朝" panose="02000600000000000000" pitchFamily="50" charset="-128"/>
              <a:ea typeface="はれのそら明朝" panose="02000600000000000000" pitchFamily="50" charset="-128"/>
            </a:endParaRPr>
          </a:p>
          <a:p>
            <a:endParaRPr lang="en-US" altLang="ja-JP" sz="1400" spc="-150" dirty="0" smtClean="0">
              <a:latin typeface="はれのそら明朝" panose="02000600000000000000" pitchFamily="50" charset="-128"/>
              <a:ea typeface="はれのそら明朝" panose="02000600000000000000" pitchFamily="50" charset="-128"/>
            </a:endParaRPr>
          </a:p>
          <a:p>
            <a:r>
              <a:rPr lang="ja-JP" altLang="en-US" sz="2400" spc="-150" dirty="0">
                <a:latin typeface="はれのそら明朝" panose="02000600000000000000" pitchFamily="50" charset="-128"/>
                <a:ea typeface="はれのそら明朝" panose="02000600000000000000" pitchFamily="50" charset="-128"/>
              </a:rPr>
              <a:t>誠</a:t>
            </a:r>
            <a:r>
              <a:rPr lang="ja-JP" altLang="en-US" sz="2400" spc="-150" dirty="0" smtClean="0">
                <a:latin typeface="はれのそら明朝" panose="02000600000000000000" pitchFamily="50" charset="-128"/>
                <a:ea typeface="はれのそら明朝" panose="02000600000000000000" pitchFamily="50" charset="-128"/>
              </a:rPr>
              <a:t>に</a:t>
            </a:r>
            <a:r>
              <a:rPr lang="ja-JP" altLang="en-US" sz="2400" spc="-150" dirty="0">
                <a:latin typeface="はれのそら明朝" panose="02000600000000000000" pitchFamily="50" charset="-128"/>
                <a:ea typeface="はれのそら明朝" panose="02000600000000000000" pitchFamily="50" charset="-128"/>
              </a:rPr>
              <a:t>勝手</a:t>
            </a:r>
            <a:r>
              <a:rPr lang="ja-JP" altLang="en-US" sz="2400" spc="-150" dirty="0" smtClean="0">
                <a:latin typeface="はれのそら明朝" panose="02000600000000000000" pitchFamily="50" charset="-128"/>
                <a:ea typeface="はれのそら明朝" panose="02000600000000000000" pitchFamily="50" charset="-128"/>
              </a:rPr>
              <a:t>ながら、</a:t>
            </a:r>
            <a:r>
              <a:rPr lang="en-US" altLang="ja-JP" sz="2400" spc="-150" dirty="0" smtClean="0">
                <a:latin typeface="はれのそら明朝" panose="02000600000000000000" pitchFamily="50" charset="-128"/>
                <a:ea typeface="はれのそら明朝" panose="02000600000000000000" pitchFamily="50" charset="-128"/>
              </a:rPr>
              <a:t>12/28</a:t>
            </a:r>
            <a:r>
              <a:rPr lang="ja-JP" altLang="en-US" sz="2400" spc="-150" dirty="0" smtClean="0">
                <a:latin typeface="はれのそら明朝" panose="02000600000000000000" pitchFamily="50" charset="-128"/>
                <a:ea typeface="はれのそら明朝" panose="02000600000000000000" pitchFamily="50" charset="-128"/>
              </a:rPr>
              <a:t>から</a:t>
            </a:r>
            <a:r>
              <a:rPr lang="en-US" altLang="ja-JP" sz="2400" spc="-150" dirty="0" smtClean="0">
                <a:latin typeface="はれのそら明朝" panose="02000600000000000000" pitchFamily="50" charset="-128"/>
                <a:ea typeface="はれのそら明朝" panose="02000600000000000000" pitchFamily="50" charset="-128"/>
              </a:rPr>
              <a:t>1/3</a:t>
            </a:r>
            <a:r>
              <a:rPr lang="ja-JP" altLang="en-US" sz="2400" spc="-150" dirty="0" smtClean="0">
                <a:latin typeface="はれのそら明朝" panose="02000600000000000000" pitchFamily="50" charset="-128"/>
                <a:ea typeface="はれのそら明朝" panose="02000600000000000000" pitchFamily="50" charset="-128"/>
              </a:rPr>
              <a:t>の期間中、</a:t>
            </a:r>
            <a:endParaRPr lang="en-US" altLang="ja-JP" sz="700" spc="-150" dirty="0" smtClean="0">
              <a:latin typeface="はれのそら明朝" panose="02000600000000000000" pitchFamily="50" charset="-128"/>
              <a:ea typeface="はれのそら明朝" panose="02000600000000000000" pitchFamily="50" charset="-128"/>
            </a:endParaRPr>
          </a:p>
          <a:p>
            <a:endParaRPr lang="en-US" altLang="ja-JP" sz="600" spc="-150" dirty="0" smtClean="0">
              <a:latin typeface="はれのそら明朝" panose="02000600000000000000" pitchFamily="50" charset="-128"/>
              <a:ea typeface="はれのそら明朝" panose="02000600000000000000" pitchFamily="50" charset="-128"/>
            </a:endParaRPr>
          </a:p>
          <a:p>
            <a:pPr algn="ctr"/>
            <a:r>
              <a:rPr lang="ja-JP" altLang="en-US" sz="4000" spc="-150" dirty="0" smtClean="0">
                <a:latin typeface="はれのそら明朝" panose="02000600000000000000" pitchFamily="50" charset="-128"/>
                <a:ea typeface="はれのそら明朝" panose="02000600000000000000" pitchFamily="50" charset="-128"/>
              </a:rPr>
              <a:t>受付時間を</a:t>
            </a:r>
            <a:endParaRPr lang="en-US" altLang="ja-JP" sz="4000" spc="-150" dirty="0" smtClean="0">
              <a:latin typeface="はれのそら明朝" panose="02000600000000000000" pitchFamily="50" charset="-128"/>
              <a:ea typeface="はれのそら明朝" panose="02000600000000000000" pitchFamily="50" charset="-128"/>
            </a:endParaRPr>
          </a:p>
          <a:p>
            <a:pPr algn="ctr"/>
            <a:r>
              <a:rPr lang="en-US" altLang="ja-JP" sz="4800" spc="-150" dirty="0" smtClean="0">
                <a:solidFill>
                  <a:srgbClr val="FF0000"/>
                </a:solidFill>
                <a:latin typeface="はれのそら明朝" panose="02000600000000000000" pitchFamily="50" charset="-128"/>
                <a:ea typeface="はれのそら明朝" panose="02000600000000000000" pitchFamily="50" charset="-128"/>
              </a:rPr>
              <a:t>10</a:t>
            </a:r>
            <a:r>
              <a:rPr lang="ja-JP" altLang="en-US" sz="4800" spc="-150" dirty="0" smtClean="0">
                <a:solidFill>
                  <a:srgbClr val="FF0000"/>
                </a:solidFill>
                <a:latin typeface="はれのそら明朝" panose="02000600000000000000" pitchFamily="50" charset="-128"/>
                <a:ea typeface="はれのそら明朝" panose="02000600000000000000" pitchFamily="50" charset="-128"/>
              </a:rPr>
              <a:t>：</a:t>
            </a:r>
            <a:r>
              <a:rPr lang="en-US" altLang="ja-JP" sz="4800" spc="-150" dirty="0" smtClean="0">
                <a:solidFill>
                  <a:srgbClr val="FF0000"/>
                </a:solidFill>
                <a:latin typeface="はれのそら明朝" panose="02000600000000000000" pitchFamily="50" charset="-128"/>
                <a:ea typeface="はれのそら明朝" panose="02000600000000000000" pitchFamily="50" charset="-128"/>
              </a:rPr>
              <a:t>00</a:t>
            </a:r>
            <a:r>
              <a:rPr lang="ja-JP" altLang="en-US" sz="4800" spc="-150" dirty="0" smtClean="0">
                <a:solidFill>
                  <a:srgbClr val="FF0000"/>
                </a:solidFill>
                <a:latin typeface="はれのそら明朝" panose="02000600000000000000" pitchFamily="50" charset="-128"/>
                <a:ea typeface="はれのそら明朝" panose="02000600000000000000" pitchFamily="50" charset="-128"/>
              </a:rPr>
              <a:t>～</a:t>
            </a:r>
            <a:r>
              <a:rPr lang="en-US" altLang="ja-JP" sz="4800" spc="-150" dirty="0" smtClean="0">
                <a:solidFill>
                  <a:srgbClr val="FF0000"/>
                </a:solidFill>
                <a:latin typeface="はれのそら明朝" panose="02000600000000000000" pitchFamily="50" charset="-128"/>
                <a:ea typeface="はれのそら明朝" panose="02000600000000000000" pitchFamily="50" charset="-128"/>
              </a:rPr>
              <a:t>15</a:t>
            </a:r>
            <a:r>
              <a:rPr lang="ja-JP" altLang="en-US" sz="4800" spc="-150" dirty="0" smtClean="0">
                <a:solidFill>
                  <a:srgbClr val="FF0000"/>
                </a:solidFill>
                <a:latin typeface="はれのそら明朝" panose="02000600000000000000" pitchFamily="50" charset="-128"/>
                <a:ea typeface="はれのそら明朝" panose="02000600000000000000" pitchFamily="50" charset="-128"/>
              </a:rPr>
              <a:t>：</a:t>
            </a:r>
            <a:r>
              <a:rPr lang="en-US" altLang="ja-JP" sz="4800" spc="-150" dirty="0" smtClean="0">
                <a:solidFill>
                  <a:srgbClr val="FF0000"/>
                </a:solidFill>
                <a:latin typeface="はれのそら明朝" panose="02000600000000000000" pitchFamily="50" charset="-128"/>
                <a:ea typeface="はれのそら明朝" panose="02000600000000000000" pitchFamily="50" charset="-128"/>
              </a:rPr>
              <a:t>00</a:t>
            </a:r>
          </a:p>
          <a:p>
            <a:r>
              <a:rPr lang="ja-JP" altLang="en-US" sz="3200" spc="-150" dirty="0" smtClean="0">
                <a:latin typeface="はれのそら明朝" panose="02000600000000000000" pitchFamily="50" charset="-128"/>
                <a:ea typeface="はれのそら明朝" panose="02000600000000000000" pitchFamily="50" charset="-128"/>
              </a:rPr>
              <a:t>（閉店</a:t>
            </a:r>
            <a:r>
              <a:rPr lang="en-US" altLang="ja-JP" sz="3200" spc="-150" dirty="0" smtClean="0">
                <a:latin typeface="はれのそら明朝" panose="02000600000000000000" pitchFamily="50" charset="-128"/>
                <a:ea typeface="はれのそら明朝" panose="02000600000000000000" pitchFamily="50" charset="-128"/>
              </a:rPr>
              <a:t>16</a:t>
            </a:r>
            <a:r>
              <a:rPr lang="ja-JP" altLang="en-US" sz="3200" spc="-150" dirty="0" smtClean="0">
                <a:latin typeface="はれのそら明朝" panose="02000600000000000000" pitchFamily="50" charset="-128"/>
                <a:ea typeface="はれのそら明朝" panose="02000600000000000000" pitchFamily="50" charset="-128"/>
              </a:rPr>
              <a:t>：</a:t>
            </a:r>
            <a:r>
              <a:rPr lang="en-US" altLang="ja-JP" sz="3200" spc="-150" dirty="0" smtClean="0">
                <a:latin typeface="はれのそら明朝" panose="02000600000000000000" pitchFamily="50" charset="-128"/>
                <a:ea typeface="はれのそら明朝" panose="02000600000000000000" pitchFamily="50" charset="-128"/>
              </a:rPr>
              <a:t>00</a:t>
            </a:r>
            <a:r>
              <a:rPr lang="ja-JP" altLang="en-US" sz="3200" spc="-150" dirty="0" smtClean="0">
                <a:latin typeface="はれのそら明朝" panose="02000600000000000000" pitchFamily="50" charset="-128"/>
                <a:ea typeface="はれのそら明朝" panose="02000600000000000000" pitchFamily="50" charset="-128"/>
              </a:rPr>
              <a:t>）</a:t>
            </a:r>
            <a:r>
              <a:rPr lang="ja-JP" altLang="en-US" sz="2400" spc="-150" dirty="0" smtClean="0">
                <a:latin typeface="はれのそら明朝" panose="02000600000000000000" pitchFamily="50" charset="-128"/>
                <a:ea typeface="はれのそら明朝" panose="02000600000000000000" pitchFamily="50" charset="-128"/>
              </a:rPr>
              <a:t>とさせていただきます。</a:t>
            </a:r>
            <a:endParaRPr lang="en-US" altLang="ja-JP" sz="2400" spc="-150" dirty="0" smtClean="0">
              <a:latin typeface="はれのそら明朝" panose="02000600000000000000" pitchFamily="50" charset="-128"/>
              <a:ea typeface="はれのそら明朝" panose="02000600000000000000" pitchFamily="50" charset="-128"/>
            </a:endParaRPr>
          </a:p>
          <a:p>
            <a:endParaRPr lang="en-US" altLang="ja-JP" sz="2400" spc="-150" dirty="0" smtClean="0">
              <a:latin typeface="はれのそら明朝" panose="02000600000000000000" pitchFamily="50" charset="-128"/>
              <a:ea typeface="はれのそら明朝" panose="02000600000000000000" pitchFamily="50" charset="-128"/>
            </a:endParaRPr>
          </a:p>
        </p:txBody>
      </p:sp>
      <p:pic>
        <p:nvPicPr>
          <p:cNvPr id="8" name="図 7"/>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337245" y="9195637"/>
            <a:ext cx="2356676" cy="710363"/>
          </a:xfrm>
          <a:prstGeom prst="rect">
            <a:avLst/>
          </a:prstGeom>
        </p:spPr>
      </p:pic>
      <p:pic>
        <p:nvPicPr>
          <p:cNvPr id="10" name="図 9"/>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95772" y="112338"/>
            <a:ext cx="1031748" cy="281982"/>
          </a:xfrm>
          <a:prstGeom prst="rect">
            <a:avLst/>
          </a:prstGeom>
        </p:spPr>
      </p:pic>
      <p:sp>
        <p:nvSpPr>
          <p:cNvPr id="6" name="テキスト ボックス 5"/>
          <p:cNvSpPr txBox="1"/>
          <p:nvPr/>
        </p:nvSpPr>
        <p:spPr>
          <a:xfrm>
            <a:off x="225552" y="6431267"/>
            <a:ext cx="6400800" cy="2677656"/>
          </a:xfrm>
          <a:prstGeom prst="rect">
            <a:avLst/>
          </a:prstGeom>
          <a:noFill/>
        </p:spPr>
        <p:txBody>
          <a:bodyPr wrap="square" rtlCol="0">
            <a:spAutoFit/>
          </a:bodyPr>
          <a:lstStyle/>
          <a:p>
            <a:r>
              <a:rPr lang="ja-JP" altLang="en-US" sz="2400" spc="-150" dirty="0" smtClean="0">
                <a:latin typeface="はれのそら明朝" panose="02000600000000000000" pitchFamily="50" charset="-128"/>
                <a:ea typeface="はれのそら明朝" panose="02000600000000000000" pitchFamily="50" charset="-128"/>
              </a:rPr>
              <a:t>皆様にはご不便、ご面倒</a:t>
            </a:r>
            <a:r>
              <a:rPr lang="ja-JP" altLang="en-US" sz="2400" spc="-150" smtClean="0">
                <a:latin typeface="はれのそら明朝" panose="02000600000000000000" pitchFamily="50" charset="-128"/>
                <a:ea typeface="はれのそら明朝" panose="02000600000000000000" pitchFamily="50" charset="-128"/>
              </a:rPr>
              <a:t>をおかけ</a:t>
            </a:r>
            <a:r>
              <a:rPr lang="ja-JP" altLang="en-US" sz="2400" spc="-150" dirty="0" smtClean="0">
                <a:latin typeface="はれのそら明朝" panose="02000600000000000000" pitchFamily="50" charset="-128"/>
                <a:ea typeface="はれのそら明朝" panose="02000600000000000000" pitchFamily="50" charset="-128"/>
              </a:rPr>
              <a:t>致しますことをお詫び申し上げます。</a:t>
            </a:r>
            <a:endParaRPr lang="en-US" altLang="ja-JP" sz="2400" spc="-150" dirty="0" smtClean="0">
              <a:latin typeface="はれのそら明朝" panose="02000600000000000000" pitchFamily="50" charset="-128"/>
              <a:ea typeface="はれのそら明朝" panose="02000600000000000000" pitchFamily="50" charset="-128"/>
            </a:endParaRPr>
          </a:p>
          <a:p>
            <a:endParaRPr lang="en-US" altLang="ja-JP" sz="2400" spc="-150" dirty="0">
              <a:latin typeface="はれのそら明朝" panose="02000600000000000000" pitchFamily="50" charset="-128"/>
              <a:ea typeface="はれのそら明朝" panose="02000600000000000000" pitchFamily="50" charset="-128"/>
            </a:endParaRPr>
          </a:p>
          <a:p>
            <a:r>
              <a:rPr lang="ja-JP" altLang="en-US" sz="2400" spc="-150" dirty="0">
                <a:latin typeface="はれのそら明朝" panose="02000600000000000000" pitchFamily="50" charset="-128"/>
                <a:ea typeface="はれのそら明朝" panose="02000600000000000000" pitchFamily="50" charset="-128"/>
              </a:rPr>
              <a:t>混雑</a:t>
            </a:r>
            <a:r>
              <a:rPr lang="ja-JP" altLang="en-US" sz="2400" spc="-150" dirty="0" smtClean="0">
                <a:latin typeface="はれのそら明朝" panose="02000600000000000000" pitchFamily="50" charset="-128"/>
                <a:ea typeface="はれのそら明朝" panose="02000600000000000000" pitchFamily="50" charset="-128"/>
              </a:rPr>
              <a:t>によりお待ちいただく場合もございますので、ご来店の際はなるべく</a:t>
            </a:r>
            <a:r>
              <a:rPr lang="ja-JP" altLang="en-US" sz="2400" spc="-150" dirty="0" smtClean="0">
                <a:solidFill>
                  <a:srgbClr val="FF0000"/>
                </a:solidFill>
                <a:latin typeface="はれのそら明朝" panose="02000600000000000000" pitchFamily="50" charset="-128"/>
                <a:ea typeface="はれのそら明朝" panose="02000600000000000000" pitchFamily="50" charset="-128"/>
              </a:rPr>
              <a:t>お電話にてご予約・ご確認の上</a:t>
            </a:r>
            <a:r>
              <a:rPr lang="ja-JP" altLang="en-US" sz="2400" spc="-150" dirty="0" smtClean="0">
                <a:latin typeface="はれのそら明朝" panose="02000600000000000000" pitchFamily="50" charset="-128"/>
                <a:ea typeface="はれのそら明朝" panose="02000600000000000000" pitchFamily="50" charset="-128"/>
              </a:rPr>
              <a:t>お越しくださいますよう、ご理解、ご協力のほどよろしくお願い申し上げます。</a:t>
            </a:r>
            <a:endParaRPr lang="en-US" altLang="ja-JP" sz="2400" spc="-150" dirty="0" smtClean="0">
              <a:latin typeface="はれのそら明朝" panose="02000600000000000000" pitchFamily="50" charset="-128"/>
              <a:ea typeface="はれのそら明朝" panose="02000600000000000000" pitchFamily="50" charset="-128"/>
            </a:endParaRPr>
          </a:p>
        </p:txBody>
      </p:sp>
    </p:spTree>
    <p:extLst>
      <p:ext uri="{BB962C8B-B14F-4D97-AF65-F5344CB8AC3E}">
        <p14:creationId xmlns:p14="http://schemas.microsoft.com/office/powerpoint/2010/main" val="4292499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4384" y="394321"/>
            <a:ext cx="6740367" cy="1969770"/>
          </a:xfrm>
          <a:prstGeom prst="rect">
            <a:avLst/>
          </a:prstGeom>
          <a:noFill/>
        </p:spPr>
        <p:txBody>
          <a:bodyPr wrap="square" rtlCol="0">
            <a:spAutoFit/>
          </a:bodyPr>
          <a:lstStyle/>
          <a:p>
            <a:pPr algn="ctr"/>
            <a:endParaRPr lang="en-US" altLang="ja-JP" sz="2800" dirty="0" smtClean="0">
              <a:solidFill>
                <a:srgbClr val="FF0000"/>
              </a:solidFill>
              <a:latin typeface="はれのそら明朝" panose="02000600000000000000" pitchFamily="50" charset="-128"/>
              <a:ea typeface="はれのそら明朝" panose="02000600000000000000" pitchFamily="50" charset="-128"/>
            </a:endParaRPr>
          </a:p>
          <a:p>
            <a:pPr algn="ctr"/>
            <a:r>
              <a:rPr lang="ja-JP" altLang="en-US" sz="5400" dirty="0" smtClean="0">
                <a:solidFill>
                  <a:srgbClr val="FF0000"/>
                </a:solidFill>
                <a:latin typeface="はれのそら明朝" panose="02000600000000000000" pitchFamily="50" charset="-128"/>
                <a:ea typeface="はれのそら明朝" panose="02000600000000000000" pitchFamily="50" charset="-128"/>
              </a:rPr>
              <a:t>ご休憩スペース</a:t>
            </a:r>
            <a:r>
              <a:rPr lang="ja-JP" altLang="en-US" sz="5400" dirty="0">
                <a:solidFill>
                  <a:srgbClr val="FF0000"/>
                </a:solidFill>
                <a:latin typeface="はれのそら明朝" panose="02000600000000000000" pitchFamily="50" charset="-128"/>
                <a:ea typeface="はれのそら明朝" panose="02000600000000000000" pitchFamily="50" charset="-128"/>
              </a:rPr>
              <a:t>制限</a:t>
            </a:r>
            <a:endParaRPr lang="en-US" altLang="ja-JP" sz="5400" dirty="0" smtClean="0">
              <a:solidFill>
                <a:srgbClr val="FF0000"/>
              </a:solidFill>
              <a:latin typeface="はれのそら明朝" panose="02000600000000000000" pitchFamily="50" charset="-128"/>
              <a:ea typeface="はれのそら明朝" panose="02000600000000000000" pitchFamily="50" charset="-128"/>
            </a:endParaRPr>
          </a:p>
          <a:p>
            <a:pPr algn="ctr"/>
            <a:r>
              <a:rPr lang="ja-JP" altLang="en-US" sz="4000" dirty="0" smtClean="0">
                <a:latin typeface="はれのそら明朝" panose="02000600000000000000" pitchFamily="50" charset="-128"/>
                <a:ea typeface="はれのそら明朝" panose="02000600000000000000" pitchFamily="50" charset="-128"/>
              </a:rPr>
              <a:t>のお知らせ</a:t>
            </a:r>
            <a:endParaRPr kumimoji="1" lang="ja-JP" altLang="en-US" sz="4000" dirty="0">
              <a:latin typeface="はれのそら明朝" panose="02000600000000000000" pitchFamily="50" charset="-128"/>
              <a:ea typeface="はれのそら明朝" panose="02000600000000000000" pitchFamily="50" charset="-128"/>
            </a:endParaRPr>
          </a:p>
        </p:txBody>
      </p:sp>
      <p:sp>
        <p:nvSpPr>
          <p:cNvPr id="5" name="テキスト ボックス 4"/>
          <p:cNvSpPr txBox="1"/>
          <p:nvPr/>
        </p:nvSpPr>
        <p:spPr>
          <a:xfrm>
            <a:off x="315183" y="2823830"/>
            <a:ext cx="6400800" cy="3108543"/>
          </a:xfrm>
          <a:prstGeom prst="rect">
            <a:avLst/>
          </a:prstGeom>
          <a:noFill/>
        </p:spPr>
        <p:txBody>
          <a:bodyPr wrap="square" rtlCol="0">
            <a:spAutoFit/>
          </a:bodyPr>
          <a:lstStyle/>
          <a:p>
            <a:r>
              <a:rPr lang="ja-JP" altLang="en-US" sz="2400" spc="-150" dirty="0" smtClean="0">
                <a:latin typeface="はれのそら明朝" panose="02000600000000000000" pitchFamily="50" charset="-128"/>
                <a:ea typeface="はれのそら明朝" panose="02000600000000000000" pitchFamily="50" charset="-128"/>
              </a:rPr>
              <a:t>日頃より還元陶板浴</a:t>
            </a:r>
            <a:r>
              <a:rPr lang="ja-JP" altLang="en-US" sz="2400" spc="-150" dirty="0" smtClean="0">
                <a:latin typeface="+mn-ea"/>
              </a:rPr>
              <a:t> </a:t>
            </a:r>
            <a:r>
              <a:rPr lang="ja-JP" altLang="en-US" sz="2400" spc="-150" dirty="0" smtClean="0">
                <a:latin typeface="はれのそら明朝" panose="02000600000000000000" pitchFamily="50" charset="-128"/>
                <a:ea typeface="はれのそら明朝" panose="02000600000000000000" pitchFamily="50" charset="-128"/>
              </a:rPr>
              <a:t>虎杖伝説の里</a:t>
            </a:r>
            <a:r>
              <a:rPr lang="ja-JP" altLang="en-US" sz="2400" spc="-150" dirty="0" smtClean="0">
                <a:latin typeface="+mn-ea"/>
              </a:rPr>
              <a:t> </a:t>
            </a:r>
            <a:r>
              <a:rPr lang="ja-JP" altLang="en-US" sz="2400" spc="-150" dirty="0" smtClean="0">
                <a:latin typeface="はれのそら明朝" panose="02000600000000000000" pitchFamily="50" charset="-128"/>
                <a:ea typeface="はれのそら明朝" panose="02000600000000000000" pitchFamily="50" charset="-128"/>
              </a:rPr>
              <a:t>本店をご愛顧いただき、まことにありがとうございます。</a:t>
            </a:r>
            <a:endParaRPr lang="en-US" altLang="ja-JP" sz="2400" spc="-150" dirty="0" smtClean="0">
              <a:latin typeface="はれのそら明朝" panose="02000600000000000000" pitchFamily="50" charset="-128"/>
              <a:ea typeface="はれのそら明朝" panose="02000600000000000000" pitchFamily="50" charset="-128"/>
            </a:endParaRPr>
          </a:p>
          <a:p>
            <a:endParaRPr lang="en-US" altLang="ja-JP" sz="1400" spc="-150" dirty="0" smtClean="0">
              <a:latin typeface="はれのそら明朝" panose="02000600000000000000" pitchFamily="50" charset="-128"/>
              <a:ea typeface="はれのそら明朝" panose="02000600000000000000" pitchFamily="50" charset="-128"/>
            </a:endParaRPr>
          </a:p>
          <a:p>
            <a:r>
              <a:rPr lang="ja-JP" altLang="en-US" sz="2400" spc="-150" dirty="0" smtClean="0">
                <a:latin typeface="はれのそら明朝" panose="02000600000000000000" pitchFamily="50" charset="-128"/>
                <a:ea typeface="はれのそら明朝" panose="02000600000000000000" pitchFamily="50" charset="-128"/>
              </a:rPr>
              <a:t>　誠に</a:t>
            </a:r>
            <a:r>
              <a:rPr lang="ja-JP" altLang="en-US" sz="2400" spc="-150" dirty="0">
                <a:latin typeface="はれのそら明朝" panose="02000600000000000000" pitchFamily="50" charset="-128"/>
                <a:ea typeface="はれのそら明朝" panose="02000600000000000000" pitchFamily="50" charset="-128"/>
              </a:rPr>
              <a:t>勝手</a:t>
            </a:r>
            <a:r>
              <a:rPr lang="ja-JP" altLang="en-US" sz="2400" spc="-150" dirty="0" smtClean="0">
                <a:latin typeface="はれのそら明朝" panose="02000600000000000000" pitchFamily="50" charset="-128"/>
                <a:ea typeface="はれのそら明朝" panose="02000600000000000000" pitchFamily="50" charset="-128"/>
              </a:rPr>
              <a:t>ながら、</a:t>
            </a:r>
            <a:r>
              <a:rPr lang="ja-JP" altLang="en-US" sz="2400" spc="-150" dirty="0">
                <a:latin typeface="はれのそら明朝" panose="02000600000000000000" pitchFamily="50" charset="-128"/>
                <a:ea typeface="はれのそら明朝" panose="02000600000000000000" pitchFamily="50" charset="-128"/>
              </a:rPr>
              <a:t>講演会</a:t>
            </a:r>
            <a:r>
              <a:rPr lang="ja-JP" altLang="en-US" sz="2400" spc="-150" dirty="0" smtClean="0">
                <a:latin typeface="はれのそら明朝" panose="02000600000000000000" pitchFamily="50" charset="-128"/>
                <a:ea typeface="はれのそら明朝" panose="02000600000000000000" pitchFamily="50" charset="-128"/>
              </a:rPr>
              <a:t>のた</a:t>
            </a:r>
            <a:r>
              <a:rPr lang="ja-JP" altLang="en-US" sz="2400" spc="-150" dirty="0">
                <a:latin typeface="はれのそら明朝" panose="02000600000000000000" pitchFamily="50" charset="-128"/>
                <a:ea typeface="はれのそら明朝" panose="02000600000000000000" pitchFamily="50" charset="-128"/>
              </a:rPr>
              <a:t>め</a:t>
            </a:r>
            <a:endParaRPr lang="en-US" altLang="ja-JP" sz="700" spc="-150" dirty="0" smtClean="0">
              <a:latin typeface="はれのそら明朝" panose="02000600000000000000" pitchFamily="50" charset="-128"/>
              <a:ea typeface="はれのそら明朝" panose="02000600000000000000" pitchFamily="50" charset="-128"/>
            </a:endParaRPr>
          </a:p>
          <a:p>
            <a:endParaRPr lang="en-US" altLang="ja-JP" sz="600" spc="-150" dirty="0" smtClean="0">
              <a:latin typeface="はれのそら明朝" panose="02000600000000000000" pitchFamily="50" charset="-128"/>
              <a:ea typeface="はれのそら明朝" panose="02000600000000000000" pitchFamily="50" charset="-128"/>
            </a:endParaRPr>
          </a:p>
          <a:p>
            <a:pPr algn="ctr"/>
            <a:r>
              <a:rPr lang="en-US" altLang="ja-JP" sz="4000" spc="-150" dirty="0" smtClean="0">
                <a:latin typeface="はれのそら明朝" panose="02000600000000000000" pitchFamily="50" charset="-128"/>
                <a:ea typeface="はれのそら明朝" panose="02000600000000000000" pitchFamily="50" charset="-128"/>
              </a:rPr>
              <a:t>8/19</a:t>
            </a:r>
            <a:r>
              <a:rPr lang="ja-JP" altLang="en-US" sz="4000" spc="-150" dirty="0" smtClean="0">
                <a:latin typeface="はれのそら明朝" panose="02000600000000000000" pitchFamily="50" charset="-128"/>
                <a:ea typeface="はれのそら明朝" panose="02000600000000000000" pitchFamily="50" charset="-128"/>
              </a:rPr>
              <a:t>（</a:t>
            </a:r>
            <a:r>
              <a:rPr lang="ja-JP" altLang="en-US" sz="4000" spc="-150" dirty="0">
                <a:latin typeface="はれのそら明朝" panose="02000600000000000000" pitchFamily="50" charset="-128"/>
                <a:ea typeface="はれのそら明朝" panose="02000600000000000000" pitchFamily="50" charset="-128"/>
              </a:rPr>
              <a:t>土</a:t>
            </a:r>
            <a:r>
              <a:rPr lang="ja-JP" altLang="en-US" sz="4000" spc="-150" dirty="0" smtClean="0">
                <a:latin typeface="はれのそら明朝" panose="02000600000000000000" pitchFamily="50" charset="-128"/>
                <a:ea typeface="はれのそら明朝" panose="02000600000000000000" pitchFamily="50" charset="-128"/>
              </a:rPr>
              <a:t>）</a:t>
            </a:r>
            <a:endParaRPr lang="en-US" altLang="ja-JP" sz="4000" spc="-150" dirty="0" smtClean="0">
              <a:latin typeface="はれのそら明朝" panose="02000600000000000000" pitchFamily="50" charset="-128"/>
              <a:ea typeface="はれのそら明朝" panose="02000600000000000000" pitchFamily="50" charset="-128"/>
            </a:endParaRPr>
          </a:p>
          <a:p>
            <a:pPr algn="ctr"/>
            <a:r>
              <a:rPr lang="en-US" altLang="ja-JP" sz="4000" spc="-150" dirty="0">
                <a:latin typeface="はれのそら明朝" panose="02000600000000000000" pitchFamily="50" charset="-128"/>
                <a:ea typeface="はれのそら明朝" panose="02000600000000000000" pitchFamily="50" charset="-128"/>
              </a:rPr>
              <a:t>9</a:t>
            </a:r>
            <a:r>
              <a:rPr lang="ja-JP" altLang="en-US" sz="4000" spc="-150" dirty="0" smtClean="0">
                <a:latin typeface="はれのそら明朝" panose="02000600000000000000" pitchFamily="50" charset="-128"/>
                <a:ea typeface="はれのそら明朝" panose="02000600000000000000" pitchFamily="50" charset="-128"/>
              </a:rPr>
              <a:t>：</a:t>
            </a:r>
            <a:r>
              <a:rPr lang="en-US" altLang="ja-JP" sz="4000" spc="-150" dirty="0">
                <a:latin typeface="はれのそら明朝" panose="02000600000000000000" pitchFamily="50" charset="-128"/>
                <a:ea typeface="はれのそら明朝" panose="02000600000000000000" pitchFamily="50" charset="-128"/>
              </a:rPr>
              <a:t>0</a:t>
            </a:r>
            <a:r>
              <a:rPr lang="en-US" altLang="ja-JP" sz="4000" spc="-150" dirty="0" smtClean="0">
                <a:latin typeface="はれのそら明朝" panose="02000600000000000000" pitchFamily="50" charset="-128"/>
                <a:ea typeface="はれのそら明朝" panose="02000600000000000000" pitchFamily="50" charset="-128"/>
              </a:rPr>
              <a:t>0</a:t>
            </a:r>
            <a:r>
              <a:rPr lang="ja-JP" altLang="en-US" sz="4000" spc="-150" dirty="0" smtClean="0">
                <a:latin typeface="はれのそら明朝" panose="02000600000000000000" pitchFamily="50" charset="-128"/>
                <a:ea typeface="はれのそら明朝" panose="02000600000000000000" pitchFamily="50" charset="-128"/>
              </a:rPr>
              <a:t>～</a:t>
            </a:r>
            <a:r>
              <a:rPr lang="en-US" altLang="ja-JP" sz="4000" spc="-150" dirty="0" smtClean="0">
                <a:latin typeface="はれのそら明朝" panose="02000600000000000000" pitchFamily="50" charset="-128"/>
                <a:ea typeface="はれのそら明朝" panose="02000600000000000000" pitchFamily="50" charset="-128"/>
              </a:rPr>
              <a:t>13</a:t>
            </a:r>
            <a:r>
              <a:rPr lang="ja-JP" altLang="en-US" sz="4000" spc="-150" dirty="0" smtClean="0">
                <a:latin typeface="はれのそら明朝" panose="02000600000000000000" pitchFamily="50" charset="-128"/>
                <a:ea typeface="はれのそら明朝" panose="02000600000000000000" pitchFamily="50" charset="-128"/>
              </a:rPr>
              <a:t>：</a:t>
            </a:r>
            <a:r>
              <a:rPr lang="en-US" altLang="ja-JP" sz="4000" spc="-150" dirty="0">
                <a:latin typeface="はれのそら明朝" panose="02000600000000000000" pitchFamily="50" charset="-128"/>
                <a:ea typeface="はれのそら明朝" panose="02000600000000000000" pitchFamily="50" charset="-128"/>
              </a:rPr>
              <a:t>0</a:t>
            </a:r>
            <a:r>
              <a:rPr lang="en-US" altLang="ja-JP" sz="4000" spc="-150" dirty="0" smtClean="0">
                <a:latin typeface="はれのそら明朝" panose="02000600000000000000" pitchFamily="50" charset="-128"/>
                <a:ea typeface="はれのそら明朝" panose="02000600000000000000" pitchFamily="50" charset="-128"/>
              </a:rPr>
              <a:t>0</a:t>
            </a:r>
            <a:r>
              <a:rPr lang="ja-JP" altLang="en-US" sz="4000" spc="-150" dirty="0" smtClean="0">
                <a:latin typeface="はれのそら明朝" panose="02000600000000000000" pitchFamily="50" charset="-128"/>
                <a:ea typeface="はれのそら明朝" panose="02000600000000000000" pitchFamily="50" charset="-128"/>
              </a:rPr>
              <a:t>の間</a:t>
            </a:r>
            <a:endParaRPr lang="en-US" altLang="ja-JP" sz="4000" spc="-150" dirty="0" smtClean="0">
              <a:latin typeface="はれのそら明朝" panose="02000600000000000000" pitchFamily="50" charset="-128"/>
              <a:ea typeface="はれのそら明朝" panose="02000600000000000000" pitchFamily="50" charset="-128"/>
            </a:endParaRPr>
          </a:p>
          <a:p>
            <a:r>
              <a:rPr lang="ja-JP" altLang="en-US" sz="2400" spc="-150" dirty="0" smtClean="0">
                <a:latin typeface="はれのそら明朝" panose="02000600000000000000" pitchFamily="50" charset="-128"/>
                <a:ea typeface="はれのそら明朝" panose="02000600000000000000" pitchFamily="50" charset="-128"/>
              </a:rPr>
              <a:t>　　</a:t>
            </a:r>
            <a:endParaRPr lang="en-US" altLang="ja-JP" sz="2400" spc="-150" dirty="0" smtClean="0">
              <a:latin typeface="はれのそら明朝" panose="02000600000000000000" pitchFamily="50" charset="-128"/>
              <a:ea typeface="はれのそら明朝" panose="02000600000000000000" pitchFamily="50" charset="-128"/>
            </a:endParaRPr>
          </a:p>
        </p:txBody>
      </p:sp>
      <p:pic>
        <p:nvPicPr>
          <p:cNvPr id="8" name="図 7"/>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337245" y="9195637"/>
            <a:ext cx="2356676" cy="710363"/>
          </a:xfrm>
          <a:prstGeom prst="rect">
            <a:avLst/>
          </a:prstGeom>
        </p:spPr>
      </p:pic>
      <p:pic>
        <p:nvPicPr>
          <p:cNvPr id="10" name="図 9"/>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95772" y="112338"/>
            <a:ext cx="1031748" cy="281982"/>
          </a:xfrm>
          <a:prstGeom prst="rect">
            <a:avLst/>
          </a:prstGeom>
        </p:spPr>
      </p:pic>
      <p:sp>
        <p:nvSpPr>
          <p:cNvPr id="6" name="テキスト ボックス 5"/>
          <p:cNvSpPr txBox="1"/>
          <p:nvPr/>
        </p:nvSpPr>
        <p:spPr>
          <a:xfrm>
            <a:off x="236569" y="6519198"/>
            <a:ext cx="6400800" cy="2308324"/>
          </a:xfrm>
          <a:prstGeom prst="rect">
            <a:avLst/>
          </a:prstGeom>
          <a:noFill/>
        </p:spPr>
        <p:txBody>
          <a:bodyPr wrap="square" rtlCol="0">
            <a:spAutoFit/>
          </a:bodyPr>
          <a:lstStyle/>
          <a:p>
            <a:r>
              <a:rPr lang="ja-JP" altLang="en-US" sz="2400" spc="-150" dirty="0" smtClean="0">
                <a:latin typeface="はれのそら明朝" panose="02000600000000000000" pitchFamily="50" charset="-128"/>
                <a:ea typeface="はれのそら明朝" panose="02000600000000000000" pitchFamily="50" charset="-128"/>
              </a:rPr>
              <a:t>皆様にはご不便、ご迷惑をおかけ致しますことをお詫び申し上げます。</a:t>
            </a:r>
            <a:endParaRPr lang="en-US" altLang="ja-JP" sz="2400" spc="-150" dirty="0">
              <a:latin typeface="はれのそら明朝" panose="02000600000000000000" pitchFamily="50" charset="-128"/>
              <a:ea typeface="はれのそら明朝" panose="02000600000000000000" pitchFamily="50" charset="-128"/>
            </a:endParaRPr>
          </a:p>
          <a:p>
            <a:r>
              <a:rPr lang="ja-JP" altLang="en-US" sz="2400" spc="-150" dirty="0" smtClean="0">
                <a:latin typeface="はれのそら明朝" panose="02000600000000000000" pitchFamily="50" charset="-128"/>
                <a:ea typeface="はれのそら明朝" panose="02000600000000000000" pitchFamily="50" charset="-128"/>
              </a:rPr>
              <a:t>該当時間はご入浴自体は</a:t>
            </a:r>
            <a:r>
              <a:rPr lang="ja-JP" altLang="en-US" sz="2400" spc="-150" dirty="0" smtClean="0">
                <a:solidFill>
                  <a:srgbClr val="FF0000"/>
                </a:solidFill>
                <a:latin typeface="はれのそら明朝" panose="02000600000000000000" pitchFamily="50" charset="-128"/>
                <a:ea typeface="はれのそら明朝" panose="02000600000000000000" pitchFamily="50" charset="-128"/>
              </a:rPr>
              <a:t>可能</a:t>
            </a:r>
            <a:r>
              <a:rPr lang="ja-JP" altLang="en-US" sz="2400" spc="-150" dirty="0" smtClean="0">
                <a:latin typeface="はれのそら明朝" panose="02000600000000000000" pitchFamily="50" charset="-128"/>
                <a:ea typeface="はれのそら明朝" panose="02000600000000000000" pitchFamily="50" charset="-128"/>
              </a:rPr>
              <a:t>です。</a:t>
            </a:r>
            <a:endParaRPr lang="en-US" altLang="ja-JP" sz="2400" spc="-150" dirty="0" smtClean="0">
              <a:latin typeface="はれのそら明朝" panose="02000600000000000000" pitchFamily="50" charset="-128"/>
              <a:ea typeface="はれのそら明朝" panose="02000600000000000000" pitchFamily="50" charset="-128"/>
            </a:endParaRPr>
          </a:p>
          <a:p>
            <a:r>
              <a:rPr lang="ja-JP" altLang="en-US" sz="2400" spc="-150" dirty="0" smtClean="0">
                <a:latin typeface="はれのそら明朝" panose="02000600000000000000" pitchFamily="50" charset="-128"/>
                <a:ea typeface="はれのそら明朝" panose="02000600000000000000" pitchFamily="50" charset="-128"/>
              </a:rPr>
              <a:t>ご来店の際はなるべく</a:t>
            </a:r>
            <a:r>
              <a:rPr lang="ja-JP" altLang="en-US" sz="2400" spc="-150" dirty="0" smtClean="0">
                <a:solidFill>
                  <a:srgbClr val="FF0000"/>
                </a:solidFill>
                <a:latin typeface="はれのそら明朝" panose="02000600000000000000" pitchFamily="50" charset="-128"/>
                <a:ea typeface="はれのそら明朝" panose="02000600000000000000" pitchFamily="50" charset="-128"/>
              </a:rPr>
              <a:t>お電話にてご予約・ご確認の上</a:t>
            </a:r>
            <a:r>
              <a:rPr lang="ja-JP" altLang="en-US" sz="2400" spc="-150" dirty="0" smtClean="0">
                <a:latin typeface="はれのそら明朝" panose="02000600000000000000" pitchFamily="50" charset="-128"/>
                <a:ea typeface="はれのそら明朝" panose="02000600000000000000" pitchFamily="50" charset="-128"/>
              </a:rPr>
              <a:t>お越しくださいますよう、ご理解、ご協力のほどよろしくお願い申し上げます。</a:t>
            </a:r>
            <a:endParaRPr lang="en-US" altLang="ja-JP" sz="2400" spc="-150" dirty="0" smtClean="0">
              <a:latin typeface="はれのそら明朝" panose="02000600000000000000" pitchFamily="50" charset="-128"/>
              <a:ea typeface="はれのそら明朝" panose="02000600000000000000" pitchFamily="50" charset="-128"/>
            </a:endParaRPr>
          </a:p>
        </p:txBody>
      </p:sp>
      <p:sp>
        <p:nvSpPr>
          <p:cNvPr id="2" name="テキスト ボックス 1"/>
          <p:cNvSpPr txBox="1"/>
          <p:nvPr/>
        </p:nvSpPr>
        <p:spPr>
          <a:xfrm>
            <a:off x="98081" y="5764120"/>
            <a:ext cx="7242519" cy="461665"/>
          </a:xfrm>
          <a:prstGeom prst="rect">
            <a:avLst/>
          </a:prstGeom>
          <a:noFill/>
        </p:spPr>
        <p:txBody>
          <a:bodyPr wrap="square" rtlCol="0">
            <a:spAutoFit/>
          </a:bodyPr>
          <a:lstStyle/>
          <a:p>
            <a:r>
              <a:rPr kumimoji="1" lang="ja-JP" altLang="en-US" sz="2400" dirty="0" smtClean="0">
                <a:latin typeface="はれのそら明朝" panose="02000600000000000000" pitchFamily="50" charset="-128"/>
                <a:ea typeface="はれのそら明朝" panose="02000600000000000000" pitchFamily="50" charset="-128"/>
              </a:rPr>
              <a:t>ご休憩スペース</a:t>
            </a:r>
            <a:r>
              <a:rPr kumimoji="1" lang="en-US" altLang="ja-JP" sz="2400" dirty="0" smtClean="0">
                <a:latin typeface="はれのそら明朝" panose="02000600000000000000" pitchFamily="50" charset="-128"/>
                <a:ea typeface="はれのそら明朝" panose="02000600000000000000" pitchFamily="50" charset="-128"/>
              </a:rPr>
              <a:t>(</a:t>
            </a:r>
            <a:r>
              <a:rPr lang="ja-JP" altLang="en-US" sz="2400" dirty="0">
                <a:latin typeface="はれのそら明朝" panose="02000600000000000000" pitchFamily="50" charset="-128"/>
                <a:ea typeface="はれのそら明朝" panose="02000600000000000000" pitchFamily="50" charset="-128"/>
              </a:rPr>
              <a:t>ホール</a:t>
            </a:r>
            <a:r>
              <a:rPr kumimoji="1" lang="en-US" altLang="ja-JP" sz="2400" dirty="0" smtClean="0">
                <a:latin typeface="はれのそら明朝" panose="02000600000000000000" pitchFamily="50" charset="-128"/>
                <a:ea typeface="はれのそら明朝" panose="02000600000000000000" pitchFamily="50" charset="-128"/>
              </a:rPr>
              <a:t>)</a:t>
            </a:r>
            <a:r>
              <a:rPr kumimoji="1" lang="ja-JP" altLang="en-US" sz="2400" dirty="0" smtClean="0">
                <a:latin typeface="はれのそら明朝" panose="02000600000000000000" pitchFamily="50" charset="-128"/>
                <a:ea typeface="はれのそら明朝" panose="02000600000000000000" pitchFamily="50" charset="-128"/>
              </a:rPr>
              <a:t>がご利用いただけません</a:t>
            </a:r>
            <a:endParaRPr kumimoji="1" lang="ja-JP" altLang="en-US" sz="2400" dirty="0">
              <a:latin typeface="はれのそら明朝" panose="02000600000000000000" pitchFamily="50" charset="-128"/>
              <a:ea typeface="はれのそら明朝" panose="02000600000000000000" pitchFamily="50" charset="-128"/>
            </a:endParaRPr>
          </a:p>
        </p:txBody>
      </p:sp>
    </p:spTree>
    <p:extLst>
      <p:ext uri="{BB962C8B-B14F-4D97-AF65-F5344CB8AC3E}">
        <p14:creationId xmlns:p14="http://schemas.microsoft.com/office/powerpoint/2010/main" val="3703518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4384" y="394321"/>
            <a:ext cx="6740367" cy="1969770"/>
          </a:xfrm>
          <a:prstGeom prst="rect">
            <a:avLst/>
          </a:prstGeom>
          <a:noFill/>
        </p:spPr>
        <p:txBody>
          <a:bodyPr wrap="square" rtlCol="0">
            <a:spAutoFit/>
          </a:bodyPr>
          <a:lstStyle/>
          <a:p>
            <a:pPr algn="ctr"/>
            <a:endParaRPr lang="en-US" altLang="ja-JP" sz="2800" dirty="0" smtClean="0">
              <a:solidFill>
                <a:srgbClr val="FF0000"/>
              </a:solidFill>
              <a:latin typeface="はれのそら明朝" panose="02000600000000000000" pitchFamily="50" charset="-128"/>
              <a:ea typeface="はれのそら明朝" panose="02000600000000000000" pitchFamily="50" charset="-128"/>
            </a:endParaRPr>
          </a:p>
          <a:p>
            <a:pPr algn="ctr"/>
            <a:r>
              <a:rPr lang="ja-JP" altLang="en-US" sz="5400" dirty="0" smtClean="0">
                <a:solidFill>
                  <a:srgbClr val="FF0000"/>
                </a:solidFill>
                <a:latin typeface="はれのそら明朝" panose="02000600000000000000" pitchFamily="50" charset="-128"/>
                <a:ea typeface="はれのそら明朝" panose="02000600000000000000" pitchFamily="50" charset="-128"/>
              </a:rPr>
              <a:t>ご休憩スペース縮小</a:t>
            </a:r>
            <a:endParaRPr lang="en-US" altLang="ja-JP" sz="5400" dirty="0" smtClean="0">
              <a:solidFill>
                <a:srgbClr val="FF0000"/>
              </a:solidFill>
              <a:latin typeface="はれのそら明朝" panose="02000600000000000000" pitchFamily="50" charset="-128"/>
              <a:ea typeface="はれのそら明朝" panose="02000600000000000000" pitchFamily="50" charset="-128"/>
            </a:endParaRPr>
          </a:p>
          <a:p>
            <a:pPr algn="ctr"/>
            <a:r>
              <a:rPr lang="ja-JP" altLang="en-US" sz="4000" dirty="0" smtClean="0">
                <a:latin typeface="はれのそら明朝" panose="02000600000000000000" pitchFamily="50" charset="-128"/>
                <a:ea typeface="はれのそら明朝" panose="02000600000000000000" pitchFamily="50" charset="-128"/>
              </a:rPr>
              <a:t>のお知らせ</a:t>
            </a:r>
            <a:endParaRPr kumimoji="1" lang="ja-JP" altLang="en-US" sz="4000" dirty="0">
              <a:latin typeface="はれのそら明朝" panose="02000600000000000000" pitchFamily="50" charset="-128"/>
              <a:ea typeface="はれのそら明朝" panose="02000600000000000000" pitchFamily="50" charset="-128"/>
            </a:endParaRPr>
          </a:p>
        </p:txBody>
      </p:sp>
      <p:sp>
        <p:nvSpPr>
          <p:cNvPr id="5" name="テキスト ボックス 4"/>
          <p:cNvSpPr txBox="1"/>
          <p:nvPr/>
        </p:nvSpPr>
        <p:spPr>
          <a:xfrm>
            <a:off x="315183" y="2823830"/>
            <a:ext cx="6400800" cy="3108543"/>
          </a:xfrm>
          <a:prstGeom prst="rect">
            <a:avLst/>
          </a:prstGeom>
          <a:noFill/>
        </p:spPr>
        <p:txBody>
          <a:bodyPr wrap="square" rtlCol="0">
            <a:spAutoFit/>
          </a:bodyPr>
          <a:lstStyle/>
          <a:p>
            <a:r>
              <a:rPr lang="ja-JP" altLang="en-US" sz="2400" spc="-150" dirty="0" smtClean="0">
                <a:latin typeface="はれのそら明朝" panose="02000600000000000000" pitchFamily="50" charset="-128"/>
                <a:ea typeface="はれのそら明朝" panose="02000600000000000000" pitchFamily="50" charset="-128"/>
              </a:rPr>
              <a:t>日頃より還元陶板浴</a:t>
            </a:r>
            <a:r>
              <a:rPr lang="ja-JP" altLang="en-US" sz="2400" spc="-150" dirty="0" smtClean="0">
                <a:latin typeface="+mn-ea"/>
              </a:rPr>
              <a:t> </a:t>
            </a:r>
            <a:r>
              <a:rPr lang="ja-JP" altLang="en-US" sz="2400" spc="-150" dirty="0" smtClean="0">
                <a:latin typeface="はれのそら明朝" panose="02000600000000000000" pitchFamily="50" charset="-128"/>
                <a:ea typeface="はれのそら明朝" panose="02000600000000000000" pitchFamily="50" charset="-128"/>
              </a:rPr>
              <a:t>虎杖伝説の里</a:t>
            </a:r>
            <a:r>
              <a:rPr lang="ja-JP" altLang="en-US" sz="2400" spc="-150" dirty="0" smtClean="0">
                <a:latin typeface="+mn-ea"/>
              </a:rPr>
              <a:t> </a:t>
            </a:r>
            <a:r>
              <a:rPr lang="ja-JP" altLang="en-US" sz="2400" spc="-150" dirty="0" smtClean="0">
                <a:latin typeface="はれのそら明朝" panose="02000600000000000000" pitchFamily="50" charset="-128"/>
                <a:ea typeface="はれのそら明朝" panose="02000600000000000000" pitchFamily="50" charset="-128"/>
              </a:rPr>
              <a:t>本店をご愛顧いただき、まことにありがとうございます。</a:t>
            </a:r>
            <a:endParaRPr lang="en-US" altLang="ja-JP" sz="2400" spc="-150" dirty="0" smtClean="0">
              <a:latin typeface="はれのそら明朝" panose="02000600000000000000" pitchFamily="50" charset="-128"/>
              <a:ea typeface="はれのそら明朝" panose="02000600000000000000" pitchFamily="50" charset="-128"/>
            </a:endParaRPr>
          </a:p>
          <a:p>
            <a:endParaRPr lang="en-US" altLang="ja-JP" sz="1400" spc="-150" dirty="0" smtClean="0">
              <a:latin typeface="はれのそら明朝" panose="02000600000000000000" pitchFamily="50" charset="-128"/>
              <a:ea typeface="はれのそら明朝" panose="02000600000000000000" pitchFamily="50" charset="-128"/>
            </a:endParaRPr>
          </a:p>
          <a:p>
            <a:r>
              <a:rPr lang="ja-JP" altLang="en-US" sz="2400" spc="-150" dirty="0" smtClean="0">
                <a:latin typeface="はれのそら明朝" panose="02000600000000000000" pitchFamily="50" charset="-128"/>
                <a:ea typeface="はれのそら明朝" panose="02000600000000000000" pitchFamily="50" charset="-128"/>
              </a:rPr>
              <a:t>　誠に</a:t>
            </a:r>
            <a:r>
              <a:rPr lang="ja-JP" altLang="en-US" sz="2400" spc="-150" dirty="0">
                <a:latin typeface="はれのそら明朝" panose="02000600000000000000" pitchFamily="50" charset="-128"/>
                <a:ea typeface="はれのそら明朝" panose="02000600000000000000" pitchFamily="50" charset="-128"/>
              </a:rPr>
              <a:t>勝手</a:t>
            </a:r>
            <a:r>
              <a:rPr lang="ja-JP" altLang="en-US" sz="2400" spc="-150" dirty="0" smtClean="0">
                <a:latin typeface="はれのそら明朝" panose="02000600000000000000" pitchFamily="50" charset="-128"/>
                <a:ea typeface="はれのそら明朝" panose="02000600000000000000" pitchFamily="50" charset="-128"/>
              </a:rPr>
              <a:t>ながら、小規模座談会のた</a:t>
            </a:r>
            <a:r>
              <a:rPr lang="ja-JP" altLang="en-US" sz="2400" spc="-150" dirty="0">
                <a:latin typeface="はれのそら明朝" panose="02000600000000000000" pitchFamily="50" charset="-128"/>
                <a:ea typeface="はれのそら明朝" panose="02000600000000000000" pitchFamily="50" charset="-128"/>
              </a:rPr>
              <a:t>め</a:t>
            </a:r>
            <a:endParaRPr lang="en-US" altLang="ja-JP" sz="700" spc="-150" dirty="0" smtClean="0">
              <a:latin typeface="はれのそら明朝" panose="02000600000000000000" pitchFamily="50" charset="-128"/>
              <a:ea typeface="はれのそら明朝" panose="02000600000000000000" pitchFamily="50" charset="-128"/>
            </a:endParaRPr>
          </a:p>
          <a:p>
            <a:endParaRPr lang="en-US" altLang="ja-JP" sz="600" spc="-150" dirty="0" smtClean="0">
              <a:latin typeface="はれのそら明朝" panose="02000600000000000000" pitchFamily="50" charset="-128"/>
              <a:ea typeface="はれのそら明朝" panose="02000600000000000000" pitchFamily="50" charset="-128"/>
            </a:endParaRPr>
          </a:p>
          <a:p>
            <a:pPr algn="ctr"/>
            <a:r>
              <a:rPr lang="en-US" altLang="ja-JP" sz="4000" spc="-150" dirty="0" smtClean="0">
                <a:latin typeface="はれのそら明朝" panose="02000600000000000000" pitchFamily="50" charset="-128"/>
                <a:ea typeface="はれのそら明朝" panose="02000600000000000000" pitchFamily="50" charset="-128"/>
              </a:rPr>
              <a:t>2/18</a:t>
            </a:r>
            <a:r>
              <a:rPr lang="ja-JP" altLang="en-US" sz="4000" spc="-150" dirty="0" smtClean="0">
                <a:latin typeface="はれのそら明朝" panose="02000600000000000000" pitchFamily="50" charset="-128"/>
                <a:ea typeface="はれのそら明朝" panose="02000600000000000000" pitchFamily="50" charset="-128"/>
              </a:rPr>
              <a:t>（</a:t>
            </a:r>
            <a:r>
              <a:rPr lang="ja-JP" altLang="en-US" sz="4000" spc="-150" dirty="0">
                <a:latin typeface="はれのそら明朝" panose="02000600000000000000" pitchFamily="50" charset="-128"/>
                <a:ea typeface="はれのそら明朝" panose="02000600000000000000" pitchFamily="50" charset="-128"/>
              </a:rPr>
              <a:t>土</a:t>
            </a:r>
            <a:r>
              <a:rPr lang="ja-JP" altLang="en-US" sz="4000" spc="-150" dirty="0" smtClean="0">
                <a:latin typeface="はれのそら明朝" panose="02000600000000000000" pitchFamily="50" charset="-128"/>
                <a:ea typeface="はれのそら明朝" panose="02000600000000000000" pitchFamily="50" charset="-128"/>
              </a:rPr>
              <a:t>）</a:t>
            </a:r>
            <a:endParaRPr lang="en-US" altLang="ja-JP" sz="4000" spc="-150" dirty="0" smtClean="0">
              <a:latin typeface="はれのそら明朝" panose="02000600000000000000" pitchFamily="50" charset="-128"/>
              <a:ea typeface="はれのそら明朝" panose="02000600000000000000" pitchFamily="50" charset="-128"/>
            </a:endParaRPr>
          </a:p>
          <a:p>
            <a:pPr algn="ctr"/>
            <a:r>
              <a:rPr lang="en-US" altLang="ja-JP" sz="4000" spc="-150" dirty="0" smtClean="0">
                <a:latin typeface="はれのそら明朝" panose="02000600000000000000" pitchFamily="50" charset="-128"/>
                <a:ea typeface="はれのそら明朝" panose="02000600000000000000" pitchFamily="50" charset="-128"/>
              </a:rPr>
              <a:t>12</a:t>
            </a:r>
            <a:r>
              <a:rPr lang="ja-JP" altLang="en-US" sz="4000" spc="-150" dirty="0" smtClean="0">
                <a:latin typeface="はれのそら明朝" panose="02000600000000000000" pitchFamily="50" charset="-128"/>
                <a:ea typeface="はれのそら明朝" panose="02000600000000000000" pitchFamily="50" charset="-128"/>
              </a:rPr>
              <a:t>：</a:t>
            </a:r>
            <a:r>
              <a:rPr lang="en-US" altLang="ja-JP" sz="4000" spc="-150" dirty="0" smtClean="0">
                <a:latin typeface="はれのそら明朝" panose="02000600000000000000" pitchFamily="50" charset="-128"/>
                <a:ea typeface="はれのそら明朝" panose="02000600000000000000" pitchFamily="50" charset="-128"/>
              </a:rPr>
              <a:t>30</a:t>
            </a:r>
            <a:r>
              <a:rPr lang="ja-JP" altLang="en-US" sz="4000" spc="-150" dirty="0" smtClean="0">
                <a:latin typeface="はれのそら明朝" panose="02000600000000000000" pitchFamily="50" charset="-128"/>
                <a:ea typeface="はれのそら明朝" panose="02000600000000000000" pitchFamily="50" charset="-128"/>
              </a:rPr>
              <a:t>～</a:t>
            </a:r>
            <a:r>
              <a:rPr lang="en-US" altLang="ja-JP" sz="4000" spc="-150" dirty="0" smtClean="0">
                <a:latin typeface="はれのそら明朝" panose="02000600000000000000" pitchFamily="50" charset="-128"/>
                <a:ea typeface="はれのそら明朝" panose="02000600000000000000" pitchFamily="50" charset="-128"/>
              </a:rPr>
              <a:t>14</a:t>
            </a:r>
            <a:r>
              <a:rPr lang="ja-JP" altLang="en-US" sz="4000" spc="-150" dirty="0" smtClean="0">
                <a:latin typeface="はれのそら明朝" panose="02000600000000000000" pitchFamily="50" charset="-128"/>
                <a:ea typeface="はれのそら明朝" panose="02000600000000000000" pitchFamily="50" charset="-128"/>
              </a:rPr>
              <a:t>：</a:t>
            </a:r>
            <a:r>
              <a:rPr lang="en-US" altLang="ja-JP" sz="4000" spc="-150" dirty="0" smtClean="0">
                <a:latin typeface="はれのそら明朝" panose="02000600000000000000" pitchFamily="50" charset="-128"/>
                <a:ea typeface="はれのそら明朝" panose="02000600000000000000" pitchFamily="50" charset="-128"/>
              </a:rPr>
              <a:t>30</a:t>
            </a:r>
            <a:r>
              <a:rPr lang="ja-JP" altLang="en-US" sz="4000" spc="-150" dirty="0" smtClean="0">
                <a:latin typeface="はれのそら明朝" panose="02000600000000000000" pitchFamily="50" charset="-128"/>
                <a:ea typeface="はれのそら明朝" panose="02000600000000000000" pitchFamily="50" charset="-128"/>
              </a:rPr>
              <a:t>の間</a:t>
            </a:r>
            <a:endParaRPr lang="en-US" altLang="ja-JP" sz="4000" spc="-150" dirty="0" smtClean="0">
              <a:latin typeface="はれのそら明朝" panose="02000600000000000000" pitchFamily="50" charset="-128"/>
              <a:ea typeface="はれのそら明朝" panose="02000600000000000000" pitchFamily="50" charset="-128"/>
            </a:endParaRPr>
          </a:p>
          <a:p>
            <a:r>
              <a:rPr lang="ja-JP" altLang="en-US" sz="2400" spc="-150" dirty="0" smtClean="0">
                <a:latin typeface="はれのそら明朝" panose="02000600000000000000" pitchFamily="50" charset="-128"/>
                <a:ea typeface="はれのそら明朝" panose="02000600000000000000" pitchFamily="50" charset="-128"/>
              </a:rPr>
              <a:t>　　</a:t>
            </a:r>
            <a:endParaRPr lang="en-US" altLang="ja-JP" sz="2400" spc="-150" dirty="0" smtClean="0">
              <a:latin typeface="はれのそら明朝" panose="02000600000000000000" pitchFamily="50" charset="-128"/>
              <a:ea typeface="はれのそら明朝" panose="02000600000000000000" pitchFamily="50" charset="-128"/>
            </a:endParaRPr>
          </a:p>
        </p:txBody>
      </p:sp>
      <p:pic>
        <p:nvPicPr>
          <p:cNvPr id="8" name="図 7"/>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337245" y="9195637"/>
            <a:ext cx="2356676" cy="710363"/>
          </a:xfrm>
          <a:prstGeom prst="rect">
            <a:avLst/>
          </a:prstGeom>
        </p:spPr>
      </p:pic>
      <p:pic>
        <p:nvPicPr>
          <p:cNvPr id="10" name="図 9"/>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95772" y="112338"/>
            <a:ext cx="1031748" cy="281982"/>
          </a:xfrm>
          <a:prstGeom prst="rect">
            <a:avLst/>
          </a:prstGeom>
        </p:spPr>
      </p:pic>
      <p:sp>
        <p:nvSpPr>
          <p:cNvPr id="6" name="テキスト ボックス 5"/>
          <p:cNvSpPr txBox="1"/>
          <p:nvPr/>
        </p:nvSpPr>
        <p:spPr>
          <a:xfrm>
            <a:off x="236569" y="6519198"/>
            <a:ext cx="6400800" cy="2308324"/>
          </a:xfrm>
          <a:prstGeom prst="rect">
            <a:avLst/>
          </a:prstGeom>
          <a:noFill/>
        </p:spPr>
        <p:txBody>
          <a:bodyPr wrap="square" rtlCol="0">
            <a:spAutoFit/>
          </a:bodyPr>
          <a:lstStyle/>
          <a:p>
            <a:r>
              <a:rPr lang="ja-JP" altLang="en-US" sz="2400" spc="-150" dirty="0" smtClean="0">
                <a:latin typeface="はれのそら明朝" panose="02000600000000000000" pitchFamily="50" charset="-128"/>
                <a:ea typeface="はれのそら明朝" panose="02000600000000000000" pitchFamily="50" charset="-128"/>
              </a:rPr>
              <a:t>皆様にはご不便、ご迷惑をおかけ致しますことをお詫び申し上げます。</a:t>
            </a:r>
            <a:endParaRPr lang="en-US" altLang="ja-JP" sz="2400" spc="-150" dirty="0">
              <a:latin typeface="はれのそら明朝" panose="02000600000000000000" pitchFamily="50" charset="-128"/>
              <a:ea typeface="はれのそら明朝" panose="02000600000000000000" pitchFamily="50" charset="-128"/>
            </a:endParaRPr>
          </a:p>
          <a:p>
            <a:r>
              <a:rPr lang="ja-JP" altLang="en-US" sz="2400" spc="-150" dirty="0" smtClean="0">
                <a:latin typeface="はれのそら明朝" panose="02000600000000000000" pitchFamily="50" charset="-128"/>
                <a:ea typeface="はれのそら明朝" panose="02000600000000000000" pitchFamily="50" charset="-128"/>
              </a:rPr>
              <a:t>該当時間はご入浴</a:t>
            </a:r>
            <a:r>
              <a:rPr lang="ja-JP" altLang="en-US" sz="2400" spc="-150" dirty="0" smtClean="0">
                <a:solidFill>
                  <a:srgbClr val="FF0000"/>
                </a:solidFill>
                <a:latin typeface="はれのそら明朝" panose="02000600000000000000" pitchFamily="50" charset="-128"/>
                <a:ea typeface="はれのそら明朝" panose="02000600000000000000" pitchFamily="50" charset="-128"/>
              </a:rPr>
              <a:t>可能</a:t>
            </a:r>
            <a:r>
              <a:rPr lang="ja-JP" altLang="en-US" sz="2400" spc="-150" dirty="0" smtClean="0">
                <a:latin typeface="はれのそら明朝" panose="02000600000000000000" pitchFamily="50" charset="-128"/>
                <a:ea typeface="はれのそら明朝" panose="02000600000000000000" pitchFamily="50" charset="-128"/>
              </a:rPr>
              <a:t>です。</a:t>
            </a:r>
            <a:endParaRPr lang="en-US" altLang="ja-JP" sz="2400" spc="-150" dirty="0" smtClean="0">
              <a:latin typeface="はれのそら明朝" panose="02000600000000000000" pitchFamily="50" charset="-128"/>
              <a:ea typeface="はれのそら明朝" panose="02000600000000000000" pitchFamily="50" charset="-128"/>
            </a:endParaRPr>
          </a:p>
          <a:p>
            <a:r>
              <a:rPr lang="ja-JP" altLang="en-US" sz="2400" spc="-150" dirty="0" smtClean="0">
                <a:latin typeface="はれのそら明朝" panose="02000600000000000000" pitchFamily="50" charset="-128"/>
                <a:ea typeface="はれのそら明朝" panose="02000600000000000000" pitchFamily="50" charset="-128"/>
              </a:rPr>
              <a:t>ご来店の際はなるべく</a:t>
            </a:r>
            <a:r>
              <a:rPr lang="ja-JP" altLang="en-US" sz="2400" spc="-150" dirty="0" smtClean="0">
                <a:solidFill>
                  <a:srgbClr val="FF0000"/>
                </a:solidFill>
                <a:latin typeface="はれのそら明朝" panose="02000600000000000000" pitchFamily="50" charset="-128"/>
                <a:ea typeface="はれのそら明朝" panose="02000600000000000000" pitchFamily="50" charset="-128"/>
              </a:rPr>
              <a:t>お電話にてご予約・ご確認の上</a:t>
            </a:r>
            <a:r>
              <a:rPr lang="ja-JP" altLang="en-US" sz="2400" spc="-150" dirty="0" smtClean="0">
                <a:latin typeface="はれのそら明朝" panose="02000600000000000000" pitchFamily="50" charset="-128"/>
                <a:ea typeface="はれのそら明朝" panose="02000600000000000000" pitchFamily="50" charset="-128"/>
              </a:rPr>
              <a:t>お越しくださいますよう、ご理解、ご協力のほどよろしくお願い申し上げます。</a:t>
            </a:r>
            <a:endParaRPr lang="en-US" altLang="ja-JP" sz="2400" spc="-150" dirty="0" smtClean="0">
              <a:latin typeface="はれのそら明朝" panose="02000600000000000000" pitchFamily="50" charset="-128"/>
              <a:ea typeface="はれのそら明朝" panose="02000600000000000000" pitchFamily="50" charset="-128"/>
            </a:endParaRPr>
          </a:p>
        </p:txBody>
      </p:sp>
      <p:sp>
        <p:nvSpPr>
          <p:cNvPr id="2" name="テキスト ボックス 1"/>
          <p:cNvSpPr txBox="1"/>
          <p:nvPr/>
        </p:nvSpPr>
        <p:spPr>
          <a:xfrm>
            <a:off x="771181" y="5747707"/>
            <a:ext cx="5662669" cy="461665"/>
          </a:xfrm>
          <a:prstGeom prst="rect">
            <a:avLst/>
          </a:prstGeom>
          <a:noFill/>
        </p:spPr>
        <p:txBody>
          <a:bodyPr wrap="square" rtlCol="0">
            <a:spAutoFit/>
          </a:bodyPr>
          <a:lstStyle/>
          <a:p>
            <a:r>
              <a:rPr kumimoji="1" lang="ja-JP" altLang="en-US" sz="2400" dirty="0" smtClean="0">
                <a:latin typeface="はれのそら明朝" panose="02000600000000000000" pitchFamily="50" charset="-128"/>
                <a:ea typeface="はれのそら明朝" panose="02000600000000000000" pitchFamily="50" charset="-128"/>
              </a:rPr>
              <a:t>ホールのご休憩スペースが限られます</a:t>
            </a:r>
            <a:endParaRPr kumimoji="1" lang="ja-JP" altLang="en-US" sz="2400" dirty="0">
              <a:latin typeface="はれのそら明朝" panose="02000600000000000000" pitchFamily="50" charset="-128"/>
              <a:ea typeface="はれのそら明朝" panose="02000600000000000000" pitchFamily="50" charset="-128"/>
            </a:endParaRPr>
          </a:p>
        </p:txBody>
      </p:sp>
    </p:spTree>
    <p:extLst>
      <p:ext uri="{BB962C8B-B14F-4D97-AF65-F5344CB8AC3E}">
        <p14:creationId xmlns:p14="http://schemas.microsoft.com/office/powerpoint/2010/main" val="4209561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636096"/>
            <a:ext cx="6851904" cy="1815882"/>
          </a:xfrm>
          <a:prstGeom prst="rect">
            <a:avLst/>
          </a:prstGeom>
          <a:noFill/>
        </p:spPr>
        <p:txBody>
          <a:bodyPr wrap="square" rtlCol="0">
            <a:spAutoFit/>
          </a:bodyPr>
          <a:lstStyle/>
          <a:p>
            <a:pPr algn="ctr"/>
            <a:r>
              <a:rPr lang="ja-JP" altLang="en-US" sz="7200" dirty="0" smtClean="0">
                <a:solidFill>
                  <a:srgbClr val="FF0000"/>
                </a:solidFill>
                <a:latin typeface="はれのそら明朝" panose="02000600000000000000" pitchFamily="50" charset="-128"/>
                <a:ea typeface="はれのそら明朝" panose="02000600000000000000" pitchFamily="50" charset="-128"/>
              </a:rPr>
              <a:t>営業時間変更</a:t>
            </a:r>
            <a:endParaRPr lang="en-US" altLang="ja-JP" sz="7200" dirty="0" smtClean="0">
              <a:solidFill>
                <a:srgbClr val="FF0000"/>
              </a:solidFill>
              <a:latin typeface="はれのそら明朝" panose="02000600000000000000" pitchFamily="50" charset="-128"/>
              <a:ea typeface="はれのそら明朝" panose="02000600000000000000" pitchFamily="50" charset="-128"/>
            </a:endParaRPr>
          </a:p>
          <a:p>
            <a:pPr algn="ctr"/>
            <a:r>
              <a:rPr lang="ja-JP" altLang="en-US" sz="4000" dirty="0" smtClean="0">
                <a:latin typeface="はれのそら明朝" panose="02000600000000000000" pitchFamily="50" charset="-128"/>
                <a:ea typeface="はれのそら明朝" panose="02000600000000000000" pitchFamily="50" charset="-128"/>
              </a:rPr>
              <a:t>のお知らせ</a:t>
            </a:r>
            <a:endParaRPr kumimoji="1" lang="ja-JP" altLang="en-US" sz="4000" dirty="0">
              <a:latin typeface="はれのそら明朝" panose="02000600000000000000" pitchFamily="50" charset="-128"/>
              <a:ea typeface="はれのそら明朝" panose="02000600000000000000" pitchFamily="50" charset="-128"/>
            </a:endParaRPr>
          </a:p>
        </p:txBody>
      </p:sp>
      <p:sp>
        <p:nvSpPr>
          <p:cNvPr id="5" name="テキスト ボックス 4"/>
          <p:cNvSpPr txBox="1"/>
          <p:nvPr/>
        </p:nvSpPr>
        <p:spPr>
          <a:xfrm>
            <a:off x="315183" y="2642875"/>
            <a:ext cx="6400800" cy="3970318"/>
          </a:xfrm>
          <a:prstGeom prst="rect">
            <a:avLst/>
          </a:prstGeom>
          <a:noFill/>
        </p:spPr>
        <p:txBody>
          <a:bodyPr wrap="square" rtlCol="0">
            <a:spAutoFit/>
          </a:bodyPr>
          <a:lstStyle/>
          <a:p>
            <a:r>
              <a:rPr lang="ja-JP" altLang="en-US" sz="2400" spc="-150" dirty="0" smtClean="0">
                <a:latin typeface="はれのそら明朝" panose="02000600000000000000" pitchFamily="50" charset="-128"/>
                <a:ea typeface="はれのそら明朝" panose="02000600000000000000" pitchFamily="50" charset="-128"/>
              </a:rPr>
              <a:t>日頃より還元陶板浴</a:t>
            </a:r>
            <a:r>
              <a:rPr lang="ja-JP" altLang="en-US" sz="2400" spc="-150" dirty="0" smtClean="0">
                <a:latin typeface="+mn-ea"/>
              </a:rPr>
              <a:t> </a:t>
            </a:r>
            <a:r>
              <a:rPr lang="ja-JP" altLang="en-US" sz="2400" spc="-150" dirty="0" smtClean="0">
                <a:latin typeface="はれのそら明朝" panose="02000600000000000000" pitchFamily="50" charset="-128"/>
                <a:ea typeface="はれのそら明朝" panose="02000600000000000000" pitchFamily="50" charset="-128"/>
              </a:rPr>
              <a:t>虎杖伝説の里</a:t>
            </a:r>
            <a:r>
              <a:rPr lang="ja-JP" altLang="en-US" sz="2400" spc="-150" dirty="0" smtClean="0">
                <a:latin typeface="+mn-ea"/>
              </a:rPr>
              <a:t> </a:t>
            </a:r>
            <a:r>
              <a:rPr lang="ja-JP" altLang="en-US" sz="2400" spc="-150" dirty="0" smtClean="0">
                <a:latin typeface="はれのそら明朝" panose="02000600000000000000" pitchFamily="50" charset="-128"/>
                <a:ea typeface="はれのそら明朝" panose="02000600000000000000" pitchFamily="50" charset="-128"/>
              </a:rPr>
              <a:t>本店をご愛顧いただき、まことにありがとうございます。</a:t>
            </a:r>
            <a:endParaRPr lang="en-US" altLang="ja-JP" sz="2400" spc="-150" dirty="0" smtClean="0">
              <a:latin typeface="はれのそら明朝" panose="02000600000000000000" pitchFamily="50" charset="-128"/>
              <a:ea typeface="はれのそら明朝" panose="02000600000000000000" pitchFamily="50" charset="-128"/>
            </a:endParaRPr>
          </a:p>
          <a:p>
            <a:endParaRPr lang="en-US" altLang="ja-JP" sz="1400" spc="-150" dirty="0" smtClean="0">
              <a:latin typeface="はれのそら明朝" panose="02000600000000000000" pitchFamily="50" charset="-128"/>
              <a:ea typeface="はれのそら明朝" panose="02000600000000000000" pitchFamily="50" charset="-128"/>
            </a:endParaRPr>
          </a:p>
          <a:p>
            <a:r>
              <a:rPr lang="ja-JP" altLang="en-US" sz="2400" spc="-150" dirty="0">
                <a:latin typeface="はれのそら明朝" panose="02000600000000000000" pitchFamily="50" charset="-128"/>
                <a:ea typeface="はれのそら明朝" panose="02000600000000000000" pitchFamily="50" charset="-128"/>
              </a:rPr>
              <a:t>誠</a:t>
            </a:r>
            <a:r>
              <a:rPr lang="ja-JP" altLang="en-US" sz="2400" spc="-150" dirty="0" smtClean="0">
                <a:latin typeface="はれのそら明朝" panose="02000600000000000000" pitchFamily="50" charset="-128"/>
                <a:ea typeface="はれのそら明朝" panose="02000600000000000000" pitchFamily="50" charset="-128"/>
              </a:rPr>
              <a:t>に</a:t>
            </a:r>
            <a:r>
              <a:rPr lang="ja-JP" altLang="en-US" sz="2400" spc="-150" dirty="0">
                <a:latin typeface="はれのそら明朝" panose="02000600000000000000" pitchFamily="50" charset="-128"/>
                <a:ea typeface="はれのそら明朝" panose="02000600000000000000" pitchFamily="50" charset="-128"/>
              </a:rPr>
              <a:t>勝手</a:t>
            </a:r>
            <a:r>
              <a:rPr lang="ja-JP" altLang="en-US" sz="2400" spc="-150" dirty="0" smtClean="0">
                <a:latin typeface="はれのそら明朝" panose="02000600000000000000" pitchFamily="50" charset="-128"/>
                <a:ea typeface="はれのそら明朝" panose="02000600000000000000" pitchFamily="50" charset="-128"/>
              </a:rPr>
              <a:t>ながら、　　</a:t>
            </a:r>
            <a:r>
              <a:rPr lang="ja-JP" altLang="en-US" sz="3200" spc="-150" dirty="0" smtClean="0">
                <a:latin typeface="はれのそら明朝" panose="02000600000000000000" pitchFamily="50" charset="-128"/>
                <a:ea typeface="はれのそら明朝" panose="02000600000000000000" pitchFamily="50" charset="-128"/>
              </a:rPr>
              <a:t>棚卸し</a:t>
            </a:r>
            <a:r>
              <a:rPr lang="ja-JP" altLang="en-US" sz="2400" spc="-150" dirty="0" smtClean="0">
                <a:latin typeface="はれのそら明朝" panose="02000600000000000000" pitchFamily="50" charset="-128"/>
                <a:ea typeface="はれのそら明朝" panose="02000600000000000000" pitchFamily="50" charset="-128"/>
              </a:rPr>
              <a:t>　　　　のため</a:t>
            </a:r>
            <a:endParaRPr lang="en-US" altLang="ja-JP" sz="700" spc="-150" dirty="0" smtClean="0">
              <a:latin typeface="はれのそら明朝" panose="02000600000000000000" pitchFamily="50" charset="-128"/>
              <a:ea typeface="はれのそら明朝" panose="02000600000000000000" pitchFamily="50" charset="-128"/>
            </a:endParaRPr>
          </a:p>
          <a:p>
            <a:endParaRPr lang="en-US" altLang="ja-JP" sz="600" spc="-150" dirty="0" smtClean="0">
              <a:latin typeface="はれのそら明朝" panose="02000600000000000000" pitchFamily="50" charset="-128"/>
              <a:ea typeface="はれのそら明朝" panose="02000600000000000000" pitchFamily="50" charset="-128"/>
            </a:endParaRPr>
          </a:p>
          <a:p>
            <a:pPr algn="ctr"/>
            <a:r>
              <a:rPr lang="en-US" altLang="ja-JP" sz="4800" b="1" spc="-150" dirty="0" smtClean="0">
                <a:solidFill>
                  <a:srgbClr val="FF0000"/>
                </a:solidFill>
                <a:latin typeface="はれのそら明朝" panose="02000600000000000000" pitchFamily="50" charset="-128"/>
                <a:ea typeface="はれのそら明朝" panose="02000600000000000000" pitchFamily="50" charset="-128"/>
              </a:rPr>
              <a:t>10/31</a:t>
            </a:r>
            <a:r>
              <a:rPr lang="ja-JP" altLang="en-US" sz="4800" b="1" spc="-150" dirty="0" smtClean="0">
                <a:solidFill>
                  <a:srgbClr val="FF0000"/>
                </a:solidFill>
                <a:latin typeface="はれのそら明朝" panose="02000600000000000000" pitchFamily="50" charset="-128"/>
                <a:ea typeface="はれのそら明朝" panose="02000600000000000000" pitchFamily="50" charset="-128"/>
              </a:rPr>
              <a:t>（月）</a:t>
            </a:r>
            <a:r>
              <a:rPr lang="ja-JP" altLang="en-US" sz="2800" spc="-150" dirty="0" smtClean="0">
                <a:latin typeface="はれのそら明朝" panose="02000600000000000000" pitchFamily="50" charset="-128"/>
                <a:ea typeface="はれのそら明朝" panose="02000600000000000000" pitchFamily="50" charset="-128"/>
              </a:rPr>
              <a:t>の受付時間を</a:t>
            </a:r>
            <a:endParaRPr lang="en-US" altLang="ja-JP" sz="2800" spc="-150" dirty="0" smtClean="0">
              <a:latin typeface="はれのそら明朝" panose="02000600000000000000" pitchFamily="50" charset="-128"/>
              <a:ea typeface="はれのそら明朝" panose="02000600000000000000" pitchFamily="50" charset="-128"/>
            </a:endParaRPr>
          </a:p>
          <a:p>
            <a:pPr algn="ctr"/>
            <a:r>
              <a:rPr lang="en-US" altLang="ja-JP" sz="4800" spc="-150" dirty="0" smtClean="0">
                <a:solidFill>
                  <a:srgbClr val="FF0000"/>
                </a:solidFill>
                <a:latin typeface="はれのそら明朝" panose="02000600000000000000" pitchFamily="50" charset="-128"/>
                <a:ea typeface="はれのそら明朝" panose="02000600000000000000" pitchFamily="50" charset="-128"/>
              </a:rPr>
              <a:t>9</a:t>
            </a:r>
            <a:r>
              <a:rPr lang="ja-JP" altLang="en-US" sz="4800" spc="-150" dirty="0" smtClean="0">
                <a:solidFill>
                  <a:srgbClr val="FF0000"/>
                </a:solidFill>
                <a:latin typeface="はれのそら明朝" panose="02000600000000000000" pitchFamily="50" charset="-128"/>
                <a:ea typeface="はれのそら明朝" panose="02000600000000000000" pitchFamily="50" charset="-128"/>
              </a:rPr>
              <a:t>：</a:t>
            </a:r>
            <a:r>
              <a:rPr lang="en-US" altLang="ja-JP" sz="4800" spc="-150" dirty="0" smtClean="0">
                <a:solidFill>
                  <a:srgbClr val="FF0000"/>
                </a:solidFill>
                <a:latin typeface="はれのそら明朝" panose="02000600000000000000" pitchFamily="50" charset="-128"/>
                <a:ea typeface="はれのそら明朝" panose="02000600000000000000" pitchFamily="50" charset="-128"/>
              </a:rPr>
              <a:t>00</a:t>
            </a:r>
            <a:r>
              <a:rPr lang="ja-JP" altLang="en-US" sz="4800" spc="-150" dirty="0" smtClean="0">
                <a:solidFill>
                  <a:srgbClr val="FF0000"/>
                </a:solidFill>
                <a:latin typeface="はれのそら明朝" panose="02000600000000000000" pitchFamily="50" charset="-128"/>
                <a:ea typeface="はれのそら明朝" panose="02000600000000000000" pitchFamily="50" charset="-128"/>
              </a:rPr>
              <a:t>～</a:t>
            </a:r>
            <a:r>
              <a:rPr lang="en-US" altLang="ja-JP" sz="4800" spc="-150" dirty="0" smtClean="0">
                <a:solidFill>
                  <a:srgbClr val="FF0000"/>
                </a:solidFill>
                <a:latin typeface="はれのそら明朝" panose="02000600000000000000" pitchFamily="50" charset="-128"/>
                <a:ea typeface="はれのそら明朝" panose="02000600000000000000" pitchFamily="50" charset="-128"/>
              </a:rPr>
              <a:t>15</a:t>
            </a:r>
            <a:r>
              <a:rPr lang="ja-JP" altLang="en-US" sz="4800" spc="-150" dirty="0" smtClean="0">
                <a:solidFill>
                  <a:srgbClr val="FF0000"/>
                </a:solidFill>
                <a:latin typeface="はれのそら明朝" panose="02000600000000000000" pitchFamily="50" charset="-128"/>
                <a:ea typeface="はれのそら明朝" panose="02000600000000000000" pitchFamily="50" charset="-128"/>
              </a:rPr>
              <a:t>：</a:t>
            </a:r>
            <a:r>
              <a:rPr lang="en-US" altLang="ja-JP" sz="4800" spc="-150" dirty="0" smtClean="0">
                <a:solidFill>
                  <a:srgbClr val="FF0000"/>
                </a:solidFill>
                <a:latin typeface="はれのそら明朝" panose="02000600000000000000" pitchFamily="50" charset="-128"/>
                <a:ea typeface="はれのそら明朝" panose="02000600000000000000" pitchFamily="50" charset="-128"/>
              </a:rPr>
              <a:t>00</a:t>
            </a:r>
          </a:p>
          <a:p>
            <a:r>
              <a:rPr lang="ja-JP" altLang="en-US" sz="3200" spc="-150" dirty="0" smtClean="0">
                <a:latin typeface="はれのそら明朝" panose="02000600000000000000" pitchFamily="50" charset="-128"/>
                <a:ea typeface="はれのそら明朝" panose="02000600000000000000" pitchFamily="50" charset="-128"/>
              </a:rPr>
              <a:t>（閉店</a:t>
            </a:r>
            <a:r>
              <a:rPr lang="en-US" altLang="ja-JP" sz="3200" spc="-150" dirty="0" smtClean="0">
                <a:latin typeface="はれのそら明朝" panose="02000600000000000000" pitchFamily="50" charset="-128"/>
                <a:ea typeface="はれのそら明朝" panose="02000600000000000000" pitchFamily="50" charset="-128"/>
              </a:rPr>
              <a:t>16</a:t>
            </a:r>
            <a:r>
              <a:rPr lang="ja-JP" altLang="en-US" sz="3200" spc="-150" dirty="0" smtClean="0">
                <a:latin typeface="はれのそら明朝" panose="02000600000000000000" pitchFamily="50" charset="-128"/>
                <a:ea typeface="はれのそら明朝" panose="02000600000000000000" pitchFamily="50" charset="-128"/>
              </a:rPr>
              <a:t>：</a:t>
            </a:r>
            <a:r>
              <a:rPr lang="en-US" altLang="ja-JP" sz="3200" spc="-150" dirty="0" smtClean="0">
                <a:latin typeface="はれのそら明朝" panose="02000600000000000000" pitchFamily="50" charset="-128"/>
                <a:ea typeface="はれのそら明朝" panose="02000600000000000000" pitchFamily="50" charset="-128"/>
              </a:rPr>
              <a:t>00</a:t>
            </a:r>
            <a:r>
              <a:rPr lang="ja-JP" altLang="en-US" sz="3200" spc="-150" dirty="0" smtClean="0">
                <a:latin typeface="はれのそら明朝" panose="02000600000000000000" pitchFamily="50" charset="-128"/>
                <a:ea typeface="はれのそら明朝" panose="02000600000000000000" pitchFamily="50" charset="-128"/>
              </a:rPr>
              <a:t>）</a:t>
            </a:r>
            <a:r>
              <a:rPr lang="ja-JP" altLang="en-US" sz="2400" spc="-150" dirty="0" smtClean="0">
                <a:latin typeface="はれのそら明朝" panose="02000600000000000000" pitchFamily="50" charset="-128"/>
                <a:ea typeface="はれのそら明朝" panose="02000600000000000000" pitchFamily="50" charset="-128"/>
              </a:rPr>
              <a:t>とさせていただきます。</a:t>
            </a:r>
            <a:endParaRPr lang="en-US" altLang="ja-JP" sz="2400" spc="-150" dirty="0" smtClean="0">
              <a:latin typeface="はれのそら明朝" panose="02000600000000000000" pitchFamily="50" charset="-128"/>
              <a:ea typeface="はれのそら明朝" panose="02000600000000000000" pitchFamily="50" charset="-128"/>
            </a:endParaRPr>
          </a:p>
          <a:p>
            <a:endParaRPr lang="en-US" altLang="ja-JP" sz="2400" spc="-150" dirty="0" smtClean="0">
              <a:latin typeface="はれのそら明朝" panose="02000600000000000000" pitchFamily="50" charset="-128"/>
              <a:ea typeface="はれのそら明朝" panose="02000600000000000000" pitchFamily="50" charset="-128"/>
            </a:endParaRPr>
          </a:p>
        </p:txBody>
      </p:sp>
      <p:pic>
        <p:nvPicPr>
          <p:cNvPr id="8" name="図 7"/>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337245" y="9195637"/>
            <a:ext cx="2356676" cy="710363"/>
          </a:xfrm>
          <a:prstGeom prst="rect">
            <a:avLst/>
          </a:prstGeom>
        </p:spPr>
      </p:pic>
      <p:pic>
        <p:nvPicPr>
          <p:cNvPr id="10" name="図 9"/>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95772" y="112338"/>
            <a:ext cx="1031748" cy="281982"/>
          </a:xfrm>
          <a:prstGeom prst="rect">
            <a:avLst/>
          </a:prstGeom>
        </p:spPr>
      </p:pic>
      <p:sp>
        <p:nvSpPr>
          <p:cNvPr id="6" name="テキスト ボックス 5"/>
          <p:cNvSpPr txBox="1"/>
          <p:nvPr/>
        </p:nvSpPr>
        <p:spPr>
          <a:xfrm>
            <a:off x="225552" y="6431267"/>
            <a:ext cx="6400800" cy="2677656"/>
          </a:xfrm>
          <a:prstGeom prst="rect">
            <a:avLst/>
          </a:prstGeom>
          <a:noFill/>
        </p:spPr>
        <p:txBody>
          <a:bodyPr wrap="square" rtlCol="0">
            <a:spAutoFit/>
          </a:bodyPr>
          <a:lstStyle/>
          <a:p>
            <a:r>
              <a:rPr lang="ja-JP" altLang="en-US" sz="2400" spc="-150" dirty="0" smtClean="0">
                <a:latin typeface="はれのそら明朝" panose="02000600000000000000" pitchFamily="50" charset="-128"/>
                <a:ea typeface="はれのそら明朝" panose="02000600000000000000" pitchFamily="50" charset="-128"/>
              </a:rPr>
              <a:t>皆様にはご不便、ご面倒</a:t>
            </a:r>
            <a:r>
              <a:rPr lang="ja-JP" altLang="en-US" sz="2400" spc="-150" smtClean="0">
                <a:latin typeface="はれのそら明朝" panose="02000600000000000000" pitchFamily="50" charset="-128"/>
                <a:ea typeface="はれのそら明朝" panose="02000600000000000000" pitchFamily="50" charset="-128"/>
              </a:rPr>
              <a:t>をおかけ</a:t>
            </a:r>
            <a:r>
              <a:rPr lang="ja-JP" altLang="en-US" sz="2400" spc="-150" dirty="0" smtClean="0">
                <a:latin typeface="はれのそら明朝" panose="02000600000000000000" pitchFamily="50" charset="-128"/>
                <a:ea typeface="はれのそら明朝" panose="02000600000000000000" pitchFamily="50" charset="-128"/>
              </a:rPr>
              <a:t>致しますことをお詫び申し上げます。</a:t>
            </a:r>
            <a:endParaRPr lang="en-US" altLang="ja-JP" sz="2400" spc="-150" dirty="0" smtClean="0">
              <a:latin typeface="はれのそら明朝" panose="02000600000000000000" pitchFamily="50" charset="-128"/>
              <a:ea typeface="はれのそら明朝" panose="02000600000000000000" pitchFamily="50" charset="-128"/>
            </a:endParaRPr>
          </a:p>
          <a:p>
            <a:endParaRPr lang="en-US" altLang="ja-JP" sz="2400" spc="-150" dirty="0">
              <a:latin typeface="はれのそら明朝" panose="02000600000000000000" pitchFamily="50" charset="-128"/>
              <a:ea typeface="はれのそら明朝" panose="02000600000000000000" pitchFamily="50" charset="-128"/>
            </a:endParaRPr>
          </a:p>
          <a:p>
            <a:r>
              <a:rPr lang="ja-JP" altLang="en-US" sz="2400" spc="-150" dirty="0">
                <a:latin typeface="はれのそら明朝" panose="02000600000000000000" pitchFamily="50" charset="-128"/>
                <a:ea typeface="はれのそら明朝" panose="02000600000000000000" pitchFamily="50" charset="-128"/>
              </a:rPr>
              <a:t>混雑</a:t>
            </a:r>
            <a:r>
              <a:rPr lang="ja-JP" altLang="en-US" sz="2400" spc="-150" dirty="0" smtClean="0">
                <a:latin typeface="はれのそら明朝" panose="02000600000000000000" pitchFamily="50" charset="-128"/>
                <a:ea typeface="はれのそら明朝" panose="02000600000000000000" pitchFamily="50" charset="-128"/>
              </a:rPr>
              <a:t>によりお待ちいただく場合もございますので、ご来店の際はなるべく</a:t>
            </a:r>
            <a:r>
              <a:rPr lang="ja-JP" altLang="en-US" sz="2400" spc="-150" dirty="0" smtClean="0">
                <a:solidFill>
                  <a:srgbClr val="FF0000"/>
                </a:solidFill>
                <a:latin typeface="はれのそら明朝" panose="02000600000000000000" pitchFamily="50" charset="-128"/>
                <a:ea typeface="はれのそら明朝" panose="02000600000000000000" pitchFamily="50" charset="-128"/>
              </a:rPr>
              <a:t>お電話にてご予約・ご確認の上</a:t>
            </a:r>
            <a:r>
              <a:rPr lang="ja-JP" altLang="en-US" sz="2400" spc="-150" dirty="0" smtClean="0">
                <a:latin typeface="はれのそら明朝" panose="02000600000000000000" pitchFamily="50" charset="-128"/>
                <a:ea typeface="はれのそら明朝" panose="02000600000000000000" pitchFamily="50" charset="-128"/>
              </a:rPr>
              <a:t>お越しくださいますよう、ご理解、ご協力のほどよろしくお願い申し上げます。</a:t>
            </a:r>
            <a:endParaRPr lang="en-US" altLang="ja-JP" sz="2400" spc="-150" dirty="0" smtClean="0">
              <a:latin typeface="はれのそら明朝" panose="02000600000000000000" pitchFamily="50" charset="-128"/>
              <a:ea typeface="はれのそら明朝" panose="02000600000000000000" pitchFamily="50" charset="-128"/>
            </a:endParaRPr>
          </a:p>
        </p:txBody>
      </p:sp>
    </p:spTree>
    <p:extLst>
      <p:ext uri="{BB962C8B-B14F-4D97-AF65-F5344CB8AC3E}">
        <p14:creationId xmlns:p14="http://schemas.microsoft.com/office/powerpoint/2010/main" val="1028681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8901" y="825383"/>
            <a:ext cx="6340197" cy="1569660"/>
          </a:xfrm>
          <a:prstGeom prst="rect">
            <a:avLst/>
          </a:prstGeom>
          <a:noFill/>
        </p:spPr>
        <p:txBody>
          <a:bodyPr wrap="none" lIns="91440" tIns="45720" rIns="91440" bIns="45720">
            <a:spAutoFit/>
          </a:bodyPr>
          <a:lstStyle/>
          <a:p>
            <a:pPr algn="ctr"/>
            <a:r>
              <a:rPr lang="ja-JP" altLang="en-US" sz="4800" dirty="0">
                <a:solidFill>
                  <a:srgbClr val="FF0000"/>
                </a:solidFill>
                <a:latin typeface="はれのそら明朝" panose="02000600000000000000" pitchFamily="50" charset="-128"/>
                <a:ea typeface="はれのそら明朝" panose="02000600000000000000" pitchFamily="50" charset="-128"/>
              </a:rPr>
              <a:t>ビル避難訓練に</a:t>
            </a:r>
            <a:r>
              <a:rPr lang="ja-JP" altLang="en-US" sz="4800" dirty="0" smtClean="0">
                <a:solidFill>
                  <a:srgbClr val="FF0000"/>
                </a:solidFill>
                <a:latin typeface="はれのそら明朝" panose="02000600000000000000" pitchFamily="50" charset="-128"/>
                <a:ea typeface="はれのそら明朝" panose="02000600000000000000" pitchFamily="50" charset="-128"/>
              </a:rPr>
              <a:t>伴う</a:t>
            </a:r>
            <a:endParaRPr lang="en-US" altLang="ja-JP" sz="4800" dirty="0" smtClean="0">
              <a:solidFill>
                <a:srgbClr val="FF0000"/>
              </a:solidFill>
              <a:latin typeface="はれのそら明朝" panose="02000600000000000000" pitchFamily="50" charset="-128"/>
              <a:ea typeface="はれのそら明朝" panose="02000600000000000000" pitchFamily="50" charset="-128"/>
            </a:endParaRPr>
          </a:p>
          <a:p>
            <a:pPr algn="ctr"/>
            <a:r>
              <a:rPr lang="ja-JP" altLang="en-US" sz="4800" dirty="0" smtClean="0">
                <a:solidFill>
                  <a:srgbClr val="FF0000"/>
                </a:solidFill>
                <a:latin typeface="はれのそら明朝" panose="02000600000000000000" pitchFamily="50" charset="-128"/>
                <a:ea typeface="はれのそら明朝" panose="02000600000000000000" pitchFamily="50" charset="-128"/>
              </a:rPr>
              <a:t>警報機作動のお知らせ</a:t>
            </a:r>
            <a:endParaRPr lang="en-US" altLang="ja-JP" sz="4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5" name="テキスト ボックス 4"/>
          <p:cNvSpPr txBox="1"/>
          <p:nvPr/>
        </p:nvSpPr>
        <p:spPr>
          <a:xfrm>
            <a:off x="432025" y="2488355"/>
            <a:ext cx="6167073" cy="830997"/>
          </a:xfrm>
          <a:prstGeom prst="rect">
            <a:avLst/>
          </a:prstGeom>
          <a:noFill/>
        </p:spPr>
        <p:txBody>
          <a:bodyPr wrap="none" rtlCol="0">
            <a:spAutoFit/>
          </a:bodyPr>
          <a:lstStyle/>
          <a:p>
            <a:r>
              <a:rPr kumimoji="1" lang="en-US" altLang="ja-JP" sz="4800" dirty="0" smtClean="0">
                <a:solidFill>
                  <a:srgbClr val="FF0000"/>
                </a:solidFill>
              </a:rPr>
              <a:t>11</a:t>
            </a:r>
            <a:r>
              <a:rPr kumimoji="1" lang="ja-JP" altLang="en-US" sz="4800" dirty="0" smtClean="0">
                <a:solidFill>
                  <a:srgbClr val="FF0000"/>
                </a:solidFill>
              </a:rPr>
              <a:t>月</a:t>
            </a:r>
            <a:r>
              <a:rPr lang="en-US" altLang="ja-JP" sz="4800" dirty="0">
                <a:solidFill>
                  <a:srgbClr val="FF0000"/>
                </a:solidFill>
              </a:rPr>
              <a:t>5</a:t>
            </a:r>
            <a:r>
              <a:rPr lang="ja-JP" altLang="en-US" sz="4800" dirty="0" smtClean="0">
                <a:solidFill>
                  <a:srgbClr val="FF0000"/>
                </a:solidFill>
              </a:rPr>
              <a:t>日（日）　</a:t>
            </a:r>
            <a:r>
              <a:rPr lang="en-US" altLang="ja-JP" sz="4800" dirty="0" smtClean="0">
                <a:solidFill>
                  <a:srgbClr val="FF0000"/>
                </a:solidFill>
              </a:rPr>
              <a:t>10</a:t>
            </a:r>
            <a:r>
              <a:rPr lang="ja-JP" altLang="en-US" sz="4800" dirty="0" smtClean="0">
                <a:solidFill>
                  <a:srgbClr val="FF0000"/>
                </a:solidFill>
              </a:rPr>
              <a:t>：</a:t>
            </a:r>
            <a:r>
              <a:rPr lang="en-US" altLang="ja-JP" sz="4800" dirty="0" smtClean="0">
                <a:solidFill>
                  <a:srgbClr val="FF0000"/>
                </a:solidFill>
              </a:rPr>
              <a:t>00</a:t>
            </a:r>
            <a:r>
              <a:rPr lang="ja-JP" altLang="en-US" sz="4800" dirty="0" smtClean="0">
                <a:solidFill>
                  <a:srgbClr val="FF0000"/>
                </a:solidFill>
              </a:rPr>
              <a:t>～</a:t>
            </a:r>
            <a:endParaRPr kumimoji="1" lang="ja-JP" altLang="en-US" sz="4800" dirty="0">
              <a:solidFill>
                <a:srgbClr val="FF0000"/>
              </a:solidFill>
            </a:endParaRPr>
          </a:p>
        </p:txBody>
      </p:sp>
      <p:sp>
        <p:nvSpPr>
          <p:cNvPr id="6" name="テキスト ボックス 5"/>
          <p:cNvSpPr txBox="1"/>
          <p:nvPr/>
        </p:nvSpPr>
        <p:spPr>
          <a:xfrm>
            <a:off x="567940" y="3601141"/>
            <a:ext cx="5895242" cy="2862322"/>
          </a:xfrm>
          <a:prstGeom prst="rect">
            <a:avLst/>
          </a:prstGeom>
          <a:noFill/>
        </p:spPr>
        <p:txBody>
          <a:bodyPr wrap="square" rtlCol="0">
            <a:spAutoFit/>
          </a:bodyPr>
          <a:lstStyle/>
          <a:p>
            <a:r>
              <a:rPr lang="ja-JP" altLang="en-US" sz="2000" spc="-150" dirty="0">
                <a:latin typeface="はれのそら明朝" panose="02000600000000000000" pitchFamily="50" charset="-128"/>
                <a:ea typeface="はれのそら明朝" panose="02000600000000000000" pitchFamily="50" charset="-128"/>
              </a:rPr>
              <a:t>日頃より還元陶板浴</a:t>
            </a:r>
            <a:r>
              <a:rPr lang="ja-JP" altLang="en-US" sz="2000" spc="-150" dirty="0">
                <a:latin typeface="+mn-ea"/>
              </a:rPr>
              <a:t> </a:t>
            </a:r>
            <a:r>
              <a:rPr lang="ja-JP" altLang="en-US" sz="2000" spc="-150" dirty="0">
                <a:latin typeface="はれのそら明朝" panose="02000600000000000000" pitchFamily="50" charset="-128"/>
                <a:ea typeface="はれのそら明朝" panose="02000600000000000000" pitchFamily="50" charset="-128"/>
              </a:rPr>
              <a:t>虎杖伝説の里</a:t>
            </a:r>
            <a:r>
              <a:rPr lang="ja-JP" altLang="en-US" sz="2000" spc="-150" dirty="0">
                <a:latin typeface="+mn-ea"/>
              </a:rPr>
              <a:t> </a:t>
            </a:r>
            <a:r>
              <a:rPr lang="ja-JP" altLang="en-US" sz="2000" spc="-150" dirty="0">
                <a:latin typeface="はれのそら明朝" panose="02000600000000000000" pitchFamily="50" charset="-128"/>
                <a:ea typeface="はれのそら明朝" panose="02000600000000000000" pitchFamily="50" charset="-128"/>
              </a:rPr>
              <a:t>本店</a:t>
            </a:r>
            <a:r>
              <a:rPr lang="ja-JP" altLang="en-US" sz="2000" spc="-150" dirty="0" smtClean="0">
                <a:latin typeface="はれのそら明朝" panose="02000600000000000000" pitchFamily="50" charset="-128"/>
                <a:ea typeface="はれのそら明朝" panose="02000600000000000000" pitchFamily="50" charset="-128"/>
              </a:rPr>
              <a:t>をご愛顧</a:t>
            </a:r>
            <a:endParaRPr lang="en-US" altLang="ja-JP" sz="2000" spc="-150" dirty="0" smtClean="0">
              <a:latin typeface="はれのそら明朝" panose="02000600000000000000" pitchFamily="50" charset="-128"/>
              <a:ea typeface="はれのそら明朝" panose="02000600000000000000" pitchFamily="50" charset="-128"/>
            </a:endParaRPr>
          </a:p>
          <a:p>
            <a:r>
              <a:rPr lang="ja-JP" altLang="en-US" sz="2000" spc="-150" dirty="0" smtClean="0">
                <a:latin typeface="はれのそら明朝" panose="02000600000000000000" pitchFamily="50" charset="-128"/>
                <a:ea typeface="はれのそら明朝" panose="02000600000000000000" pitchFamily="50" charset="-128"/>
              </a:rPr>
              <a:t>いただき</a:t>
            </a:r>
            <a:r>
              <a:rPr lang="ja-JP" altLang="en-US" sz="2000" spc="-150" dirty="0">
                <a:latin typeface="はれのそら明朝" panose="02000600000000000000" pitchFamily="50" charset="-128"/>
                <a:ea typeface="はれのそら明朝" panose="02000600000000000000" pitchFamily="50" charset="-128"/>
              </a:rPr>
              <a:t>、まことにありがとう</a:t>
            </a:r>
            <a:r>
              <a:rPr lang="ja-JP" altLang="en-US" sz="2000" spc="-150" dirty="0" smtClean="0">
                <a:latin typeface="はれのそら明朝" panose="02000600000000000000" pitchFamily="50" charset="-128"/>
                <a:ea typeface="はれのそら明朝" panose="02000600000000000000" pitchFamily="50" charset="-128"/>
              </a:rPr>
              <a:t>ございます。</a:t>
            </a:r>
            <a:endParaRPr lang="en-US" altLang="ja-JP" sz="2000" spc="-150" dirty="0" smtClean="0">
              <a:latin typeface="はれのそら明朝" panose="02000600000000000000" pitchFamily="50" charset="-128"/>
              <a:ea typeface="はれのそら明朝" panose="02000600000000000000" pitchFamily="50" charset="-128"/>
            </a:endParaRPr>
          </a:p>
          <a:p>
            <a:endParaRPr kumimoji="1" lang="en-US" altLang="ja-JP" sz="2000" spc="-150" dirty="0">
              <a:latin typeface="はれのそら明朝" panose="02000600000000000000" pitchFamily="50" charset="-128"/>
              <a:ea typeface="はれのそら明朝" panose="02000600000000000000" pitchFamily="50" charset="-128"/>
            </a:endParaRPr>
          </a:p>
          <a:p>
            <a:r>
              <a:rPr kumimoji="1" lang="ja-JP" altLang="en-US" sz="2000" dirty="0" smtClean="0">
                <a:latin typeface="はれのそら明朝" panose="02000600000000000000" pitchFamily="50" charset="-128"/>
                <a:ea typeface="はれのそら明朝" panose="02000600000000000000" pitchFamily="50" charset="-128"/>
              </a:rPr>
              <a:t>上記日程にて当ビルの避難訓練がございます。</a:t>
            </a:r>
            <a:endParaRPr kumimoji="1" lang="en-US" altLang="ja-JP" sz="2000" dirty="0" smtClean="0">
              <a:latin typeface="はれのそら明朝" panose="02000600000000000000" pitchFamily="50" charset="-128"/>
              <a:ea typeface="はれのそら明朝" panose="02000600000000000000" pitchFamily="50" charset="-128"/>
            </a:endParaRPr>
          </a:p>
          <a:p>
            <a:r>
              <a:rPr lang="ja-JP" altLang="en-US" sz="2000" dirty="0" smtClean="0">
                <a:latin typeface="はれのそら明朝" panose="02000600000000000000" pitchFamily="50" charset="-128"/>
                <a:ea typeface="はれのそら明朝" panose="02000600000000000000" pitchFamily="50" charset="-128"/>
              </a:rPr>
              <a:t>点検に際し</a:t>
            </a:r>
            <a:r>
              <a:rPr lang="ja-JP" altLang="en-US" sz="2000" dirty="0">
                <a:latin typeface="はれのそら明朝" panose="02000600000000000000" pitchFamily="50" charset="-128"/>
                <a:ea typeface="はれのそら明朝" panose="02000600000000000000" pitchFamily="50" charset="-128"/>
              </a:rPr>
              <a:t>、</a:t>
            </a:r>
            <a:r>
              <a:rPr lang="ja-JP" altLang="en-US" sz="2000" dirty="0" smtClean="0">
                <a:latin typeface="はれのそら明朝" panose="02000600000000000000" pitchFamily="50" charset="-128"/>
                <a:ea typeface="はれのそら明朝" panose="02000600000000000000" pitchFamily="50" charset="-128"/>
              </a:rPr>
              <a:t>非常ベルが鳴りますが火災では</a:t>
            </a:r>
            <a:endParaRPr lang="en-US" altLang="ja-JP" sz="2000" dirty="0" smtClean="0">
              <a:latin typeface="はれのそら明朝" panose="02000600000000000000" pitchFamily="50" charset="-128"/>
              <a:ea typeface="はれのそら明朝" panose="02000600000000000000" pitchFamily="50" charset="-128"/>
            </a:endParaRPr>
          </a:p>
          <a:p>
            <a:r>
              <a:rPr lang="ja-JP" altLang="en-US" sz="2000" dirty="0" smtClean="0">
                <a:latin typeface="はれのそら明朝" panose="02000600000000000000" pitchFamily="50" charset="-128"/>
                <a:ea typeface="はれのそら明朝" panose="02000600000000000000" pitchFamily="50" charset="-128"/>
              </a:rPr>
              <a:t>ございませんので</a:t>
            </a:r>
            <a:r>
              <a:rPr lang="ja-JP" altLang="en-US" sz="2000" dirty="0">
                <a:latin typeface="はれのそら明朝" panose="02000600000000000000" pitchFamily="50" charset="-128"/>
                <a:ea typeface="はれのそら明朝" panose="02000600000000000000" pitchFamily="50" charset="-128"/>
              </a:rPr>
              <a:t>、</a:t>
            </a:r>
            <a:r>
              <a:rPr lang="ja-JP" altLang="en-US" sz="2000" dirty="0" smtClean="0">
                <a:latin typeface="はれのそら明朝" panose="02000600000000000000" pitchFamily="50" charset="-128"/>
                <a:ea typeface="はれのそら明朝" panose="02000600000000000000" pitchFamily="50" charset="-128"/>
              </a:rPr>
              <a:t>ご安心下さい。</a:t>
            </a:r>
            <a:endParaRPr lang="en-US" altLang="ja-JP" sz="2000" dirty="0" smtClean="0">
              <a:latin typeface="はれのそら明朝" panose="02000600000000000000" pitchFamily="50" charset="-128"/>
              <a:ea typeface="はれのそら明朝" panose="02000600000000000000" pitchFamily="50" charset="-128"/>
            </a:endParaRPr>
          </a:p>
          <a:p>
            <a:r>
              <a:rPr kumimoji="1" lang="ja-JP" altLang="en-US" sz="2000" dirty="0">
                <a:latin typeface="はれのそら明朝" panose="02000600000000000000" pitchFamily="50" charset="-128"/>
                <a:ea typeface="はれのそら明朝" panose="02000600000000000000" pitchFamily="50" charset="-128"/>
              </a:rPr>
              <a:t>皆</a:t>
            </a:r>
            <a:r>
              <a:rPr kumimoji="1" lang="ja-JP" altLang="en-US" sz="2000" dirty="0" smtClean="0">
                <a:latin typeface="はれのそら明朝" panose="02000600000000000000" pitchFamily="50" charset="-128"/>
                <a:ea typeface="はれのそら明朝" panose="02000600000000000000" pitchFamily="50" charset="-128"/>
              </a:rPr>
              <a:t>さまのご理解・ご協力の程、どうぞ宜しくお願い致します。</a:t>
            </a:r>
            <a:endParaRPr kumimoji="1" lang="en-US" altLang="ja-JP" sz="2000" dirty="0" smtClean="0">
              <a:latin typeface="はれのそら明朝" panose="02000600000000000000" pitchFamily="50" charset="-128"/>
              <a:ea typeface="はれのそら明朝" panose="02000600000000000000" pitchFamily="50" charset="-128"/>
            </a:endParaRPr>
          </a:p>
          <a:p>
            <a:endParaRPr lang="en-US" altLang="ja-JP" sz="2000" dirty="0" smtClean="0"/>
          </a:p>
        </p:txBody>
      </p:sp>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58156" y="181861"/>
            <a:ext cx="1647444" cy="450255"/>
          </a:xfrm>
          <a:prstGeom prst="rect">
            <a:avLst/>
          </a:prstGeom>
        </p:spPr>
      </p:pic>
      <p:pic>
        <p:nvPicPr>
          <p:cNvPr id="8" name="図 7"/>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925824" y="8226390"/>
            <a:ext cx="2882440" cy="868841"/>
          </a:xfrm>
          <a:prstGeom prst="rect">
            <a:avLst/>
          </a:prstGeom>
        </p:spPr>
      </p:pic>
      <p:sp>
        <p:nvSpPr>
          <p:cNvPr id="9" name="テキスト ボックス 8"/>
          <p:cNvSpPr txBox="1"/>
          <p:nvPr/>
        </p:nvSpPr>
        <p:spPr>
          <a:xfrm>
            <a:off x="174811" y="6611381"/>
            <a:ext cx="6857968" cy="769441"/>
          </a:xfrm>
          <a:prstGeom prst="rect">
            <a:avLst/>
          </a:prstGeom>
          <a:noFill/>
        </p:spPr>
        <p:txBody>
          <a:bodyPr wrap="none" rtlCol="0">
            <a:spAutoFit/>
          </a:bodyPr>
          <a:lstStyle/>
          <a:p>
            <a:r>
              <a:rPr kumimoji="1" lang="ja-JP" altLang="en-US" sz="2200" b="1" dirty="0" smtClean="0">
                <a:latin typeface="はれのそら明朝" panose="02000600000000000000" pitchFamily="50" charset="-128"/>
                <a:ea typeface="はれのそら明朝" panose="02000600000000000000" pitchFamily="50" charset="-128"/>
              </a:rPr>
              <a:t>なお、陶板浴室内にも音が響く場合がございます。</a:t>
            </a:r>
            <a:endParaRPr kumimoji="1" lang="en-US" altLang="ja-JP" sz="2200" b="1" dirty="0" smtClean="0">
              <a:latin typeface="はれのそら明朝" panose="02000600000000000000" pitchFamily="50" charset="-128"/>
              <a:ea typeface="はれのそら明朝" panose="02000600000000000000" pitchFamily="50" charset="-128"/>
            </a:endParaRPr>
          </a:p>
          <a:p>
            <a:r>
              <a:rPr lang="ja-JP" altLang="en-US" sz="2200" b="1" dirty="0" smtClean="0">
                <a:latin typeface="はれのそら明朝" panose="02000600000000000000" pitchFamily="50" charset="-128"/>
                <a:ea typeface="はれのそら明朝" panose="02000600000000000000" pitchFamily="50" charset="-128"/>
              </a:rPr>
              <a:t>ご迷惑をお掛け</a:t>
            </a:r>
            <a:r>
              <a:rPr lang="ja-JP" altLang="en-US" sz="2200" b="1" dirty="0">
                <a:latin typeface="はれのそら明朝" panose="02000600000000000000" pitchFamily="50" charset="-128"/>
                <a:ea typeface="はれのそら明朝" panose="02000600000000000000" pitchFamily="50" charset="-128"/>
              </a:rPr>
              <a:t>致</a:t>
            </a:r>
            <a:r>
              <a:rPr lang="ja-JP" altLang="en-US" sz="2200" b="1" dirty="0" smtClean="0">
                <a:latin typeface="はれのそら明朝" panose="02000600000000000000" pitchFamily="50" charset="-128"/>
                <a:ea typeface="はれのそら明朝" panose="02000600000000000000" pitchFamily="50" charset="-128"/>
              </a:rPr>
              <a:t>しますが、ご了承下さい。</a:t>
            </a:r>
            <a:endParaRPr kumimoji="1" lang="ja-JP" altLang="en-US" sz="2200" b="1" dirty="0">
              <a:latin typeface="はれのそら明朝" panose="02000600000000000000" pitchFamily="50" charset="-128"/>
              <a:ea typeface="はれのそら明朝" panose="02000600000000000000" pitchFamily="50" charset="-128"/>
            </a:endParaRPr>
          </a:p>
        </p:txBody>
      </p:sp>
    </p:spTree>
    <p:extLst>
      <p:ext uri="{BB962C8B-B14F-4D97-AF65-F5344CB8AC3E}">
        <p14:creationId xmlns:p14="http://schemas.microsoft.com/office/powerpoint/2010/main" val="3133667213"/>
      </p:ext>
    </p:extLst>
  </p:cSld>
  <p:clrMapOvr>
    <a:masterClrMapping/>
  </p:clrMapOvr>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318</TotalTime>
  <Words>1708</Words>
  <Application>Microsoft Office PowerPoint</Application>
  <PresentationFormat>A4 210 x 297 mm</PresentationFormat>
  <Paragraphs>216</Paragraphs>
  <Slides>18</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18</vt:i4>
      </vt:variant>
    </vt:vector>
  </HeadingPairs>
  <TitlesOfParts>
    <vt:vector size="25" baseType="lpstr">
      <vt:lpstr>AR P丸ゴシック体M</vt:lpstr>
      <vt:lpstr>HGP創英角ｺﾞｼｯｸUB</vt:lpstr>
      <vt:lpstr>ＭＳ Ｐゴシック</vt:lpstr>
      <vt:lpstr>はれのそら明朝</vt:lpstr>
      <vt:lpstr>Calibri</vt:lpstr>
      <vt:lpstr>Calibri Light</vt:lpstr>
      <vt:lpstr>レトロスペクト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10/13(月)・10/14(火)の 営業時間について</vt:lpstr>
      <vt:lpstr>8月9日(土)～11日(月) の営業時間について</vt:lpstr>
      <vt:lpstr>7月10日(木)  の営業時間について</vt:lpstr>
      <vt:lpstr>7月10日(木)～１２日(土) の営業時間について</vt:lpstr>
      <vt:lpstr>2月19日(水)・20日(木) の営業時間について</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海野瑠奈</dc:creator>
  <cp:lastModifiedBy>海野 瑠奈</cp:lastModifiedBy>
  <cp:revision>43</cp:revision>
  <cp:lastPrinted>2015-06-02T10:13:07Z</cp:lastPrinted>
  <dcterms:created xsi:type="dcterms:W3CDTF">2015-06-02T06:47:35Z</dcterms:created>
  <dcterms:modified xsi:type="dcterms:W3CDTF">2018-08-04T11:49:07Z</dcterms:modified>
</cp:coreProperties>
</file>